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91" r:id="rId1"/>
  </p:sldMasterIdLst>
  <p:sldIdLst>
    <p:sldId id="257" r:id="rId2"/>
    <p:sldId id="258" r:id="rId3"/>
    <p:sldId id="259" r:id="rId4"/>
    <p:sldId id="266" r:id="rId5"/>
    <p:sldId id="260" r:id="rId6"/>
    <p:sldId id="261" r:id="rId7"/>
    <p:sldId id="271" r:id="rId8"/>
    <p:sldId id="262" r:id="rId9"/>
    <p:sldId id="276" r:id="rId10"/>
    <p:sldId id="263" r:id="rId11"/>
    <p:sldId id="277" r:id="rId12"/>
    <p:sldId id="278" r:id="rId13"/>
    <p:sldId id="270" r:id="rId14"/>
    <p:sldId id="275" r:id="rId15"/>
    <p:sldId id="264" r:id="rId16"/>
    <p:sldId id="26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10" autoAdjust="0"/>
    <p:restoredTop sz="94660"/>
  </p:normalViewPr>
  <p:slideViewPr>
    <p:cSldViewPr snapToGrid="0">
      <p:cViewPr varScale="1">
        <p:scale>
          <a:sx n="81" d="100"/>
          <a:sy n="81" d="100"/>
        </p:scale>
        <p:origin x="61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7271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6621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70611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62262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995445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5105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46229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423251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0373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smtClean="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3527878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419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2216235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1811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34292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1417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4909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617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3/25/2019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2639390"/>
      </p:ext>
    </p:extLst>
  </p:cSld>
  <p:clrMap bg1="lt1" tx1="dk1" bg2="lt2" tx2="dk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04" r:id="rId13"/>
    <p:sldLayoutId id="2147483905" r:id="rId14"/>
    <p:sldLayoutId id="2147483906" r:id="rId15"/>
    <p:sldLayoutId id="2147483907" r:id="rId16"/>
    <p:sldLayoutId id="214748390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hyperlink" Target="http://cmusphinx.sourceforge.netlwiki/tutorialconcepts" TargetMode="External"/><Relationship Id="rId2" Type="http://schemas.openxmlformats.org/officeDocument/2006/relationships/hyperlink" Target="https://en.wikipedia.org/wiki/Artificial_intelligence"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58;p13"/>
          <p:cNvSpPr txBox="1"/>
          <p:nvPr/>
        </p:nvSpPr>
        <p:spPr>
          <a:xfrm>
            <a:off x="476655" y="502840"/>
            <a:ext cx="11225719" cy="1334124"/>
          </a:xfrm>
          <a:prstGeom prst="rect">
            <a:avLst/>
          </a:prstGeom>
          <a:noFill/>
          <a:ln>
            <a:noFill/>
          </a:ln>
        </p:spPr>
        <p:txBody>
          <a:bodyPr spcFirstLastPara="1" wrap="square" lIns="91425" tIns="91425" rIns="91425" bIns="91425" anchor="t" anchorCtr="0">
            <a:noAutofit/>
          </a:bodyPr>
          <a:lstStyle/>
          <a:p>
            <a:pPr algn="ctr">
              <a:buClr>
                <a:srgbClr val="000000"/>
              </a:buClr>
              <a:buFont typeface="Arial"/>
              <a:buNone/>
            </a:pPr>
            <a:endParaRPr lang="en" sz="1400" b="1" kern="0" dirty="0" smtClean="0">
              <a:cs typeface="Times New Roman" pitchFamily="18" charset="0"/>
              <a:sym typeface="Arial"/>
            </a:endParaRPr>
          </a:p>
          <a:p>
            <a:pPr algn="ctr">
              <a:buClr>
                <a:srgbClr val="000000"/>
              </a:buClr>
              <a:buFont typeface="Arial"/>
              <a:buNone/>
            </a:pPr>
            <a:r>
              <a:rPr lang="en" sz="2400" b="1" kern="0" dirty="0" smtClean="0">
                <a:solidFill>
                  <a:schemeClr val="accent1">
                    <a:lumMod val="50000"/>
                  </a:schemeClr>
                </a:solidFill>
                <a:latin typeface="Times New Roman" panose="02020603050405020304" pitchFamily="18" charset="0"/>
                <a:cs typeface="Times New Roman" panose="02020603050405020304" pitchFamily="18" charset="0"/>
                <a:sym typeface="Arial"/>
              </a:rPr>
              <a:t>K.D.K </a:t>
            </a:r>
            <a:r>
              <a:rPr lang="en" sz="2400" b="1" kern="0" dirty="0">
                <a:solidFill>
                  <a:schemeClr val="accent1">
                    <a:lumMod val="50000"/>
                  </a:schemeClr>
                </a:solidFill>
                <a:latin typeface="Times New Roman" panose="02020603050405020304" pitchFamily="18" charset="0"/>
                <a:cs typeface="Times New Roman" panose="02020603050405020304" pitchFamily="18" charset="0"/>
                <a:sym typeface="Arial"/>
              </a:rPr>
              <a:t>College Of </a:t>
            </a:r>
            <a:r>
              <a:rPr lang="en" sz="2400" b="1" kern="0" dirty="0" smtClean="0">
                <a:solidFill>
                  <a:schemeClr val="accent1">
                    <a:lumMod val="50000"/>
                  </a:schemeClr>
                </a:solidFill>
                <a:latin typeface="Times New Roman" panose="02020603050405020304" pitchFamily="18" charset="0"/>
                <a:cs typeface="Times New Roman" panose="02020603050405020304" pitchFamily="18" charset="0"/>
                <a:sym typeface="Arial"/>
              </a:rPr>
              <a:t>Engineering, </a:t>
            </a:r>
            <a:r>
              <a:rPr lang="en" sz="2400" b="1" kern="0" dirty="0">
                <a:solidFill>
                  <a:schemeClr val="accent1">
                    <a:lumMod val="50000"/>
                  </a:schemeClr>
                </a:solidFill>
                <a:latin typeface="Times New Roman" panose="02020603050405020304" pitchFamily="18" charset="0"/>
                <a:cs typeface="Times New Roman" panose="02020603050405020304" pitchFamily="18" charset="0"/>
                <a:sym typeface="Arial"/>
              </a:rPr>
              <a:t>Nagpur</a:t>
            </a:r>
            <a:endParaRPr sz="2400" b="1" kern="0" dirty="0">
              <a:solidFill>
                <a:schemeClr val="accent1">
                  <a:lumMod val="50000"/>
                </a:schemeClr>
              </a:solidFill>
              <a:latin typeface="Times New Roman" panose="02020603050405020304" pitchFamily="18" charset="0"/>
              <a:cs typeface="Times New Roman" panose="02020603050405020304" pitchFamily="18" charset="0"/>
              <a:sym typeface="Arial"/>
            </a:endParaRPr>
          </a:p>
          <a:p>
            <a:pPr algn="ctr">
              <a:buClr>
                <a:srgbClr val="000000"/>
              </a:buClr>
              <a:buFont typeface="Arial"/>
              <a:buNone/>
            </a:pPr>
            <a:r>
              <a:rPr lang="en" sz="2400" b="1" kern="0" dirty="0">
                <a:solidFill>
                  <a:schemeClr val="accent1">
                    <a:lumMod val="50000"/>
                  </a:schemeClr>
                </a:solidFill>
                <a:latin typeface="Times New Roman" panose="02020603050405020304" pitchFamily="18" charset="0"/>
                <a:cs typeface="Times New Roman" panose="02020603050405020304" pitchFamily="18" charset="0"/>
                <a:sym typeface="Arial"/>
              </a:rPr>
              <a:t>Department Of Computer Technology</a:t>
            </a:r>
            <a:endParaRPr sz="2400" b="1" kern="0" dirty="0">
              <a:solidFill>
                <a:schemeClr val="accent1">
                  <a:lumMod val="50000"/>
                </a:schemeClr>
              </a:solidFill>
              <a:latin typeface="Times New Roman" panose="02020603050405020304" pitchFamily="18" charset="0"/>
              <a:cs typeface="Times New Roman" panose="02020603050405020304" pitchFamily="18" charset="0"/>
              <a:sym typeface="Arial"/>
            </a:endParaRPr>
          </a:p>
          <a:p>
            <a:pPr algn="ctr">
              <a:buClr>
                <a:srgbClr val="000000"/>
              </a:buClr>
              <a:buFont typeface="Arial"/>
              <a:buNone/>
            </a:pPr>
            <a:r>
              <a:rPr lang="en" sz="2400" b="1" kern="0" dirty="0">
                <a:solidFill>
                  <a:schemeClr val="accent1">
                    <a:lumMod val="50000"/>
                  </a:schemeClr>
                </a:solidFill>
                <a:latin typeface="Times New Roman" panose="02020603050405020304" pitchFamily="18" charset="0"/>
                <a:cs typeface="Times New Roman" panose="02020603050405020304" pitchFamily="18" charset="0"/>
                <a:sym typeface="Arial"/>
              </a:rPr>
              <a:t>Session 2018-19</a:t>
            </a:r>
            <a:endParaRPr sz="2400" b="1" kern="0" dirty="0">
              <a:solidFill>
                <a:schemeClr val="accent1">
                  <a:lumMod val="50000"/>
                </a:schemeClr>
              </a:solidFill>
              <a:latin typeface="Times New Roman" panose="02020603050405020304" pitchFamily="18" charset="0"/>
              <a:cs typeface="Times New Roman" panose="02020603050405020304" pitchFamily="18" charset="0"/>
              <a:sym typeface="Arial"/>
            </a:endParaRPr>
          </a:p>
        </p:txBody>
      </p:sp>
      <p:pic>
        <p:nvPicPr>
          <p:cNvPr id="62" name="Google Shape;54;p13"/>
          <p:cNvPicPr preferRelativeResize="0"/>
          <p:nvPr/>
        </p:nvPicPr>
        <p:blipFill rotWithShape="1">
          <a:blip r:embed="rId2">
            <a:alphaModFix/>
          </a:blip>
          <a:srcRect l="17548" r="23582" b="7689"/>
          <a:stretch/>
        </p:blipFill>
        <p:spPr>
          <a:xfrm>
            <a:off x="1056204" y="763461"/>
            <a:ext cx="1408853" cy="1190808"/>
          </a:xfrm>
          <a:prstGeom prst="rect">
            <a:avLst/>
          </a:prstGeom>
          <a:noFill/>
          <a:ln>
            <a:noFill/>
          </a:ln>
        </p:spPr>
      </p:pic>
      <p:sp>
        <p:nvSpPr>
          <p:cNvPr id="63" name="Google Shape;56;p13"/>
          <p:cNvSpPr txBox="1"/>
          <p:nvPr/>
        </p:nvSpPr>
        <p:spPr>
          <a:xfrm>
            <a:off x="8207390" y="4164785"/>
            <a:ext cx="3494984" cy="1897358"/>
          </a:xfrm>
          <a:prstGeom prst="rect">
            <a:avLst/>
          </a:prstGeom>
          <a:noFill/>
          <a:ln>
            <a:noFill/>
          </a:ln>
        </p:spPr>
        <p:txBody>
          <a:bodyPr spcFirstLastPara="1" wrap="square" lIns="91425" tIns="91425" rIns="91425" bIns="91425" anchor="t" anchorCtr="0">
            <a:noAutofit/>
          </a:bodyPr>
          <a:lstStyle/>
          <a:p>
            <a:pPr>
              <a:buClr>
                <a:srgbClr val="000000"/>
              </a:buClr>
              <a:buFont typeface="Arial"/>
              <a:buNone/>
            </a:pPr>
            <a:r>
              <a:rPr lang="en" sz="2000" b="1" u="sng" kern="0" dirty="0" smtClean="0">
                <a:solidFill>
                  <a:srgbClr val="5D7373"/>
                </a:solidFill>
                <a:latin typeface="Times New Roman" panose="02020603050405020304" pitchFamily="18" charset="0"/>
                <a:cs typeface="Times New Roman" panose="02020603050405020304" pitchFamily="18" charset="0"/>
                <a:sym typeface="Arial"/>
              </a:rPr>
              <a:t>Name of Projecties:</a:t>
            </a:r>
          </a:p>
          <a:p>
            <a:pPr>
              <a:buClr>
                <a:srgbClr val="000000"/>
              </a:buClr>
              <a:buFont typeface="Arial"/>
              <a:buNone/>
            </a:pPr>
            <a:endParaRPr lang="en" sz="2000" b="1" kern="0" dirty="0">
              <a:solidFill>
                <a:srgbClr val="5D7373"/>
              </a:solidFill>
              <a:latin typeface="Times New Roman" panose="02020603050405020304" pitchFamily="18" charset="0"/>
              <a:cs typeface="Times New Roman" panose="02020603050405020304" pitchFamily="18" charset="0"/>
              <a:sym typeface="Arial"/>
            </a:endParaRPr>
          </a:p>
          <a:p>
            <a:pPr>
              <a:buClr>
                <a:srgbClr val="000000"/>
              </a:buClr>
              <a:buFont typeface="Arial"/>
              <a:buNone/>
            </a:pPr>
            <a:r>
              <a:rPr lang="en" sz="2000" b="1" kern="0" dirty="0" smtClean="0">
                <a:solidFill>
                  <a:srgbClr val="5D7373"/>
                </a:solidFill>
                <a:latin typeface="Times New Roman" panose="02020603050405020304" pitchFamily="18" charset="0"/>
                <a:cs typeface="Times New Roman" panose="02020603050405020304" pitchFamily="18" charset="0"/>
                <a:sym typeface="Arial"/>
              </a:rPr>
              <a:t>Deepak Shende (113)</a:t>
            </a:r>
          </a:p>
          <a:p>
            <a:pPr>
              <a:buClr>
                <a:srgbClr val="000000"/>
              </a:buClr>
              <a:buFont typeface="Arial"/>
              <a:buNone/>
            </a:pPr>
            <a:r>
              <a:rPr lang="en" sz="2000" b="1" kern="0" dirty="0" smtClean="0">
                <a:solidFill>
                  <a:srgbClr val="5D7373"/>
                </a:solidFill>
                <a:latin typeface="Times New Roman" panose="02020603050405020304" pitchFamily="18" charset="0"/>
                <a:cs typeface="Times New Roman" panose="02020603050405020304" pitchFamily="18" charset="0"/>
                <a:sym typeface="Arial"/>
              </a:rPr>
              <a:t>Aishwarya Bhisikar (103)</a:t>
            </a:r>
          </a:p>
          <a:p>
            <a:pPr>
              <a:buClr>
                <a:srgbClr val="000000"/>
              </a:buClr>
              <a:buFont typeface="Arial"/>
              <a:buNone/>
            </a:pPr>
            <a:r>
              <a:rPr lang="en" sz="2000" b="1" kern="0" dirty="0" smtClean="0">
                <a:solidFill>
                  <a:srgbClr val="5D7373"/>
                </a:solidFill>
                <a:latin typeface="Times New Roman" panose="02020603050405020304" pitchFamily="18" charset="0"/>
                <a:cs typeface="Times New Roman" panose="02020603050405020304" pitchFamily="18" charset="0"/>
                <a:sym typeface="Arial"/>
              </a:rPr>
              <a:t>Ria Umahiya (209)</a:t>
            </a:r>
          </a:p>
          <a:p>
            <a:pPr>
              <a:buClr>
                <a:srgbClr val="000000"/>
              </a:buClr>
              <a:buFont typeface="Arial"/>
              <a:buNone/>
            </a:pPr>
            <a:r>
              <a:rPr lang="en" sz="2000" b="1" kern="0" dirty="0" smtClean="0">
                <a:solidFill>
                  <a:srgbClr val="5D7373"/>
                </a:solidFill>
                <a:latin typeface="Times New Roman" panose="02020603050405020304" pitchFamily="18" charset="0"/>
                <a:cs typeface="Times New Roman" panose="02020603050405020304" pitchFamily="18" charset="0"/>
                <a:sym typeface="Arial"/>
              </a:rPr>
              <a:t>Monika Raghorte (130)</a:t>
            </a:r>
            <a:endParaRPr sz="2000" b="1" kern="0" dirty="0">
              <a:solidFill>
                <a:srgbClr val="5D7373"/>
              </a:solidFill>
              <a:latin typeface="Times New Roman" panose="02020603050405020304" pitchFamily="18" charset="0"/>
              <a:cs typeface="Times New Roman" panose="02020603050405020304" pitchFamily="18" charset="0"/>
              <a:sym typeface="Arial"/>
            </a:endParaRPr>
          </a:p>
        </p:txBody>
      </p:sp>
      <p:sp>
        <p:nvSpPr>
          <p:cNvPr id="64" name="Google Shape;55;p13"/>
          <p:cNvSpPr txBox="1"/>
          <p:nvPr/>
        </p:nvSpPr>
        <p:spPr>
          <a:xfrm>
            <a:off x="1056204" y="4164785"/>
            <a:ext cx="2223628" cy="1897358"/>
          </a:xfrm>
          <a:prstGeom prst="rect">
            <a:avLst/>
          </a:prstGeom>
          <a:noFill/>
          <a:ln>
            <a:noFill/>
          </a:ln>
        </p:spPr>
        <p:txBody>
          <a:bodyPr spcFirstLastPara="1" wrap="square" lIns="91425" tIns="91425" rIns="91425" bIns="91425" anchor="t" anchorCtr="0">
            <a:noAutofit/>
          </a:bodyPr>
          <a:lstStyle/>
          <a:p>
            <a:pPr>
              <a:buClr>
                <a:srgbClr val="000000"/>
              </a:buClr>
              <a:buFont typeface="Arial"/>
              <a:buNone/>
            </a:pPr>
            <a:r>
              <a:rPr lang="en" sz="2000" b="1" u="sng" kern="0" dirty="0" smtClean="0">
                <a:solidFill>
                  <a:srgbClr val="5D7373"/>
                </a:solidFill>
                <a:latin typeface="Times New Roman" panose="02020603050405020304" pitchFamily="18" charset="0"/>
                <a:cs typeface="Times New Roman" panose="02020603050405020304" pitchFamily="18" charset="0"/>
                <a:sym typeface="Arial"/>
              </a:rPr>
              <a:t>Guide:</a:t>
            </a:r>
          </a:p>
          <a:p>
            <a:pPr>
              <a:buClr>
                <a:srgbClr val="000000"/>
              </a:buClr>
              <a:buFont typeface="Arial"/>
              <a:buNone/>
            </a:pPr>
            <a:endParaRPr lang="en" sz="2000" b="1" kern="0" dirty="0">
              <a:solidFill>
                <a:srgbClr val="5D7373"/>
              </a:solidFill>
              <a:latin typeface="Times New Roman" panose="02020603050405020304" pitchFamily="18" charset="0"/>
              <a:cs typeface="Times New Roman" panose="02020603050405020304" pitchFamily="18" charset="0"/>
              <a:sym typeface="Arial"/>
            </a:endParaRPr>
          </a:p>
          <a:p>
            <a:pPr>
              <a:buClr>
                <a:srgbClr val="000000"/>
              </a:buClr>
              <a:buFont typeface="Arial"/>
              <a:buNone/>
            </a:pPr>
            <a:r>
              <a:rPr lang="en-IN" sz="2000" b="1" kern="0" dirty="0" smtClean="0">
                <a:solidFill>
                  <a:srgbClr val="5D7373"/>
                </a:solidFill>
                <a:latin typeface="Times New Roman" panose="02020603050405020304" pitchFamily="18" charset="0"/>
                <a:cs typeface="Times New Roman" panose="02020603050405020304" pitchFamily="18" charset="0"/>
                <a:sym typeface="Arial"/>
              </a:rPr>
              <a:t>Prof</a:t>
            </a:r>
            <a:r>
              <a:rPr lang="en" sz="2000" b="1" kern="0" dirty="0" smtClean="0">
                <a:solidFill>
                  <a:srgbClr val="5D7373"/>
                </a:solidFill>
                <a:latin typeface="Times New Roman" panose="02020603050405020304" pitchFamily="18" charset="0"/>
                <a:cs typeface="Times New Roman" panose="02020603050405020304" pitchFamily="18" charset="0"/>
                <a:sym typeface="Arial"/>
              </a:rPr>
              <a:t>. </a:t>
            </a:r>
          </a:p>
          <a:p>
            <a:pPr>
              <a:buClr>
                <a:srgbClr val="000000"/>
              </a:buClr>
              <a:buFont typeface="Arial"/>
              <a:buNone/>
            </a:pPr>
            <a:r>
              <a:rPr lang="en" sz="2000" b="1" kern="0" dirty="0" smtClean="0">
                <a:solidFill>
                  <a:srgbClr val="5D7373"/>
                </a:solidFill>
                <a:latin typeface="Times New Roman" panose="02020603050405020304" pitchFamily="18" charset="0"/>
                <a:cs typeface="Times New Roman" panose="02020603050405020304" pitchFamily="18" charset="0"/>
                <a:sym typeface="Arial"/>
              </a:rPr>
              <a:t>Anup Bhange</a:t>
            </a:r>
            <a:endParaRPr sz="2000" b="1" kern="0" dirty="0">
              <a:solidFill>
                <a:srgbClr val="5D7373"/>
              </a:solidFill>
              <a:latin typeface="Times New Roman" panose="02020603050405020304" pitchFamily="18" charset="0"/>
              <a:cs typeface="Times New Roman" panose="02020603050405020304" pitchFamily="18" charset="0"/>
              <a:sym typeface="Arial"/>
            </a:endParaRPr>
          </a:p>
        </p:txBody>
      </p:sp>
      <p:sp>
        <p:nvSpPr>
          <p:cNvPr id="65" name="Google Shape;57;p13"/>
          <p:cNvSpPr txBox="1"/>
          <p:nvPr/>
        </p:nvSpPr>
        <p:spPr>
          <a:xfrm>
            <a:off x="476654" y="2071573"/>
            <a:ext cx="11225720" cy="1625077"/>
          </a:xfrm>
          <a:prstGeom prst="rect">
            <a:avLst/>
          </a:prstGeom>
          <a:noFill/>
          <a:ln>
            <a:noFill/>
          </a:ln>
        </p:spPr>
        <p:txBody>
          <a:bodyPr spcFirstLastPara="1" wrap="square" lIns="91425" tIns="91425" rIns="91425" bIns="91425" anchor="t" anchorCtr="0">
            <a:noAutofit/>
          </a:bodyPr>
          <a:lstStyle/>
          <a:p>
            <a:pPr algn="ctr">
              <a:buClr>
                <a:srgbClr val="000000"/>
              </a:buClr>
              <a:buFont typeface="Arial"/>
              <a:buNone/>
            </a:pPr>
            <a:r>
              <a:rPr lang="en-US" sz="4800" b="1" dirty="0" smtClean="0">
                <a:solidFill>
                  <a:schemeClr val="accent1">
                    <a:lumMod val="75000"/>
                  </a:schemeClr>
                </a:solidFill>
                <a:latin typeface="Times New Roman" panose="02020603050405020304" pitchFamily="18" charset="0"/>
                <a:cs typeface="Times New Roman" panose="02020603050405020304" pitchFamily="18" charset="0"/>
              </a:rPr>
              <a:t>AI Based Voice Assistant Using Python (AIVA)</a:t>
            </a:r>
            <a:endParaRPr sz="4800" b="1" kern="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sym typeface="Arial"/>
            </a:endParaRPr>
          </a:p>
        </p:txBody>
      </p:sp>
    </p:spTree>
    <p:extLst>
      <p:ext uri="{BB962C8B-B14F-4D97-AF65-F5344CB8AC3E}">
        <p14:creationId xmlns:p14="http://schemas.microsoft.com/office/powerpoint/2010/main" val="598797158"/>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Google Shape;68;p15"/>
          <p:cNvSpPr txBox="1"/>
          <p:nvPr/>
        </p:nvSpPr>
        <p:spPr>
          <a:xfrm>
            <a:off x="1046374" y="570367"/>
            <a:ext cx="10086681" cy="844100"/>
          </a:xfrm>
          <a:prstGeom prst="rect">
            <a:avLst/>
          </a:prstGeom>
          <a:noFill/>
          <a:ln>
            <a:noFill/>
          </a:ln>
        </p:spPr>
        <p:txBody>
          <a:bodyPr spcFirstLastPara="1" wrap="square" lIns="91425" tIns="91425" rIns="91425" bIns="91425" anchor="t" anchorCtr="0">
            <a:noAutofit/>
          </a:bodyPr>
          <a:lstStyle/>
          <a:p>
            <a:pPr lvl="0" algn="ctr"/>
            <a:r>
              <a:rPr lang="en-US" sz="4400" b="1" dirty="0">
                <a:solidFill>
                  <a:schemeClr val="accent3"/>
                </a:solidFill>
                <a:latin typeface="Times New Roman" panose="02020603050405020304" pitchFamily="18" charset="0"/>
                <a:cs typeface="Times New Roman" panose="02020603050405020304" pitchFamily="18" charset="0"/>
              </a:rPr>
              <a:t>Implementation Tools</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68" name="Content Placeholder 1"/>
          <p:cNvSpPr txBox="1">
            <a:spLocks/>
          </p:cNvSpPr>
          <p:nvPr/>
        </p:nvSpPr>
        <p:spPr>
          <a:xfrm>
            <a:off x="432381" y="1414467"/>
            <a:ext cx="7980903" cy="48052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2000" dirty="0">
              <a:latin typeface="Tw Cen MT" panose="020B0602020104020603" pitchFamily="34" charset="0"/>
            </a:endParaRPr>
          </a:p>
        </p:txBody>
      </p:sp>
      <p:sp>
        <p:nvSpPr>
          <p:cNvPr id="69" name="Content Placeholder 1"/>
          <p:cNvSpPr txBox="1">
            <a:spLocks/>
          </p:cNvSpPr>
          <p:nvPr/>
        </p:nvSpPr>
        <p:spPr>
          <a:xfrm>
            <a:off x="1046374" y="1947589"/>
            <a:ext cx="10086681" cy="441388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438" indent="-433388">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Software :</a:t>
            </a:r>
          </a:p>
          <a:p>
            <a:pPr marL="806450" indent="-354013">
              <a:buFont typeface="Wingdings" panose="05000000000000000000" pitchFamily="2" charset="2"/>
              <a:buChar char="§"/>
            </a:pP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PyCharm</a:t>
            </a:r>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a:t>
            </a:r>
            <a:r>
              <a:rPr lang="en-US" sz="1800" b="1" dirty="0" err="1" smtClean="0">
                <a:latin typeface="Times New Roman" panose="02020603050405020304" pitchFamily="18" charset="0"/>
                <a:cs typeface="Times New Roman" panose="02020603050405020304" pitchFamily="18" charset="0"/>
              </a:rPr>
              <a:t>PyCharm</a:t>
            </a: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is an integrated development environment (IDE) used in computer     </a:t>
            </a:r>
            <a:r>
              <a:rPr lang="en-US" sz="1800" dirty="0" smtClean="0">
                <a:latin typeface="Times New Roman" panose="02020603050405020304" pitchFamily="18" charset="0"/>
                <a:cs typeface="Times New Roman" panose="02020603050405020304" pitchFamily="18" charset="0"/>
              </a:rPr>
              <a:t>    		   programming</a:t>
            </a:r>
            <a:r>
              <a:rPr lang="en-US" sz="1800" dirty="0">
                <a:latin typeface="Times New Roman" panose="02020603050405020304" pitchFamily="18" charset="0"/>
                <a:cs typeface="Times New Roman" panose="02020603050405020304" pitchFamily="18" charset="0"/>
              </a:rPr>
              <a:t>, specifically for the Python language</a:t>
            </a:r>
            <a:r>
              <a:rPr lang="en-US" sz="1800" dirty="0" smtClean="0">
                <a:latin typeface="Times New Roman" panose="02020603050405020304" pitchFamily="18" charset="0"/>
                <a:cs typeface="Times New Roman" panose="02020603050405020304" pitchFamily="18" charset="0"/>
              </a:rPr>
              <a:t>.</a:t>
            </a:r>
          </a:p>
          <a:p>
            <a:pPr marL="806450" indent="-354013">
              <a:buFont typeface="Wingdings" panose="05000000000000000000" pitchFamily="2" charset="2"/>
              <a:buChar char="§"/>
            </a:pPr>
            <a:r>
              <a:rPr lang="en-US" sz="1800" dirty="0" smtClean="0">
                <a:latin typeface="Times New Roman" panose="02020603050405020304" pitchFamily="18" charset="0"/>
                <a:cs typeface="Times New Roman" panose="02020603050405020304" pitchFamily="18" charset="0"/>
              </a:rPr>
              <a:t>Python      :- </a:t>
            </a:r>
            <a:r>
              <a:rPr lang="en-US" sz="1800" b="1" dirty="0" smtClean="0">
                <a:latin typeface="Times New Roman" panose="02020603050405020304" pitchFamily="18" charset="0"/>
                <a:cs typeface="Times New Roman" panose="02020603050405020304" pitchFamily="18" charset="0"/>
              </a:rPr>
              <a:t>Python</a:t>
            </a: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is an interpreted, high-level, general-purpose programming language. Created </a:t>
            </a:r>
            <a:r>
              <a:rPr lang="en-US" sz="1800" dirty="0" smtClean="0">
                <a:latin typeface="Times New Roman" panose="02020603050405020304" pitchFamily="18" charset="0"/>
                <a:cs typeface="Times New Roman" panose="02020603050405020304" pitchFamily="18" charset="0"/>
              </a:rPr>
              <a:t>      		   by </a:t>
            </a:r>
            <a:r>
              <a:rPr lang="en-US" sz="1800" dirty="0">
                <a:latin typeface="Times New Roman" panose="02020603050405020304" pitchFamily="18" charset="0"/>
                <a:cs typeface="Times New Roman" panose="02020603050405020304" pitchFamily="18" charset="0"/>
              </a:rPr>
              <a:t>Guido van Rossum and first released in </a:t>
            </a:r>
            <a:r>
              <a:rPr lang="en-US" sz="1800" dirty="0" smtClean="0">
                <a:latin typeface="Times New Roman" panose="02020603050405020304" pitchFamily="18" charset="0"/>
                <a:cs typeface="Times New Roman" panose="02020603050405020304" pitchFamily="18" charset="0"/>
              </a:rPr>
              <a:t>1991.</a:t>
            </a:r>
          </a:p>
          <a:p>
            <a:pPr marL="806450" indent="-354013">
              <a:buFont typeface="Wingdings" panose="05000000000000000000" pitchFamily="2" charset="2"/>
              <a:buChar char="§"/>
            </a:pPr>
            <a:r>
              <a:rPr lang="en-US" sz="1800" dirty="0" smtClean="0">
                <a:latin typeface="Times New Roman" panose="02020603050405020304" pitchFamily="18" charset="0"/>
                <a:cs typeface="Times New Roman" panose="02020603050405020304" pitchFamily="18" charset="0"/>
              </a:rPr>
              <a:t>AWS         :- </a:t>
            </a:r>
            <a:r>
              <a:rPr lang="en-US" sz="1800" b="1" dirty="0" smtClean="0">
                <a:latin typeface="Times New Roman" panose="02020603050405020304" pitchFamily="18" charset="0"/>
                <a:cs typeface="Times New Roman" panose="02020603050405020304" pitchFamily="18" charset="0"/>
              </a:rPr>
              <a:t>Amazon </a:t>
            </a:r>
            <a:r>
              <a:rPr lang="en-US" sz="1800" b="1" dirty="0">
                <a:latin typeface="Times New Roman" panose="02020603050405020304" pitchFamily="18" charset="0"/>
                <a:cs typeface="Times New Roman" panose="02020603050405020304" pitchFamily="18" charset="0"/>
              </a:rPr>
              <a:t>Web Services</a:t>
            </a: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AWS</a:t>
            </a:r>
            <a:r>
              <a:rPr lang="en-US" sz="1800" dirty="0">
                <a:latin typeface="Times New Roman" panose="02020603050405020304" pitchFamily="18" charset="0"/>
                <a:cs typeface="Times New Roman" panose="02020603050405020304" pitchFamily="18" charset="0"/>
              </a:rPr>
              <a:t>) is a subsidiary of Amazon that provides on-demand </a:t>
            </a:r>
            <a:r>
              <a:rPr lang="en-US" sz="1800" dirty="0" smtClean="0">
                <a:latin typeface="Times New Roman" panose="02020603050405020304" pitchFamily="18" charset="0"/>
                <a:cs typeface="Times New Roman" panose="02020603050405020304" pitchFamily="18" charset="0"/>
              </a:rPr>
              <a:t>   		   cloud </a:t>
            </a:r>
            <a:r>
              <a:rPr lang="en-US" sz="1800" dirty="0">
                <a:latin typeface="Times New Roman" panose="02020603050405020304" pitchFamily="18" charset="0"/>
                <a:cs typeface="Times New Roman" panose="02020603050405020304" pitchFamily="18" charset="0"/>
              </a:rPr>
              <a:t>computing platforms to individuals, companies and governments, on a </a:t>
            </a:r>
            <a:r>
              <a:rPr lang="en-US" sz="1800" dirty="0" smtClean="0">
                <a:latin typeface="Times New Roman" panose="02020603050405020304" pitchFamily="18" charset="0"/>
                <a:cs typeface="Times New Roman" panose="02020603050405020304" pitchFamily="18" charset="0"/>
              </a:rPr>
              <a:t>paid 		   subscription </a:t>
            </a:r>
            <a:r>
              <a:rPr lang="en-US" sz="1800" dirty="0">
                <a:latin typeface="Times New Roman" panose="02020603050405020304" pitchFamily="18" charset="0"/>
                <a:cs typeface="Times New Roman" panose="02020603050405020304" pitchFamily="18" charset="0"/>
              </a:rPr>
              <a:t>basis</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pPr marL="452438" indent="-433388">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Hardware :</a:t>
            </a:r>
          </a:p>
          <a:p>
            <a:pPr marL="806450" indent="-354013">
              <a:buFont typeface="Wingdings" panose="05000000000000000000" pitchFamily="2" charset="2"/>
              <a:buChar char="§"/>
            </a:pPr>
            <a:r>
              <a:rPr lang="en-US" sz="1800" dirty="0">
                <a:latin typeface="Times New Roman" panose="02020603050405020304" pitchFamily="18" charset="0"/>
                <a:cs typeface="Times New Roman" panose="02020603050405020304" pitchFamily="18" charset="0"/>
              </a:rPr>
              <a:t>Computer </a:t>
            </a:r>
            <a:r>
              <a:rPr lang="en-US" sz="1800" dirty="0" smtClean="0">
                <a:latin typeface="Times New Roman" panose="02020603050405020304" pitchFamily="18" charset="0"/>
                <a:cs typeface="Times New Roman" panose="02020603050405020304" pitchFamily="18" charset="0"/>
              </a:rPr>
              <a:t>System.</a:t>
            </a:r>
          </a:p>
          <a:p>
            <a:pPr marL="806450" indent="-354013">
              <a:buFont typeface="Wingdings" panose="05000000000000000000" pitchFamily="2" charset="2"/>
              <a:buChar char="§"/>
            </a:pPr>
            <a:r>
              <a:rPr lang="en-US" sz="1800" dirty="0" smtClean="0">
                <a:latin typeface="Times New Roman" panose="02020603050405020304" pitchFamily="18" charset="0"/>
                <a:cs typeface="Times New Roman" panose="02020603050405020304" pitchFamily="18" charset="0"/>
              </a:rPr>
              <a:t>Speakers.</a:t>
            </a:r>
          </a:p>
          <a:p>
            <a:pPr marL="806450" indent="-354013">
              <a:buFont typeface="Wingdings" panose="05000000000000000000" pitchFamily="2" charset="2"/>
              <a:buChar char="§"/>
            </a:pPr>
            <a:r>
              <a:rPr lang="en-US" sz="1800" dirty="0" smtClean="0">
                <a:latin typeface="Times New Roman" panose="02020603050405020304" pitchFamily="18" charset="0"/>
                <a:cs typeface="Times New Roman" panose="02020603050405020304" pitchFamily="18" charset="0"/>
              </a:rPr>
              <a:t>Mic.</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082155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8;p15"/>
          <p:cNvSpPr txBox="1"/>
          <p:nvPr/>
        </p:nvSpPr>
        <p:spPr>
          <a:xfrm>
            <a:off x="1046373" y="570367"/>
            <a:ext cx="10086681" cy="844100"/>
          </a:xfrm>
          <a:prstGeom prst="rect">
            <a:avLst/>
          </a:prstGeom>
          <a:noFill/>
          <a:ln>
            <a:noFill/>
          </a:ln>
        </p:spPr>
        <p:txBody>
          <a:bodyPr spcFirstLastPara="1" wrap="square" lIns="91425" tIns="91425" rIns="91425" bIns="91425" anchor="t" anchorCtr="0">
            <a:noAutofit/>
          </a:bodyPr>
          <a:lstStyle/>
          <a:p>
            <a:pPr lvl="0" algn="ctr"/>
            <a:r>
              <a:rPr lang="en" sz="4400" b="1" u="sng" dirty="0">
                <a:solidFill>
                  <a:schemeClr val="accent3"/>
                </a:solidFill>
                <a:latin typeface="Times New Roman" panose="02020603050405020304" pitchFamily="18" charset="0"/>
                <a:cs typeface="Times New Roman" panose="02020603050405020304" pitchFamily="18" charset="0"/>
              </a:rPr>
              <a:t>Experimental Setup &amp; Result</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3" name="Rectangle 2"/>
          <p:cNvSpPr/>
          <p:nvPr/>
        </p:nvSpPr>
        <p:spPr>
          <a:xfrm>
            <a:off x="1046373" y="1626643"/>
            <a:ext cx="3228641" cy="369332"/>
          </a:xfrm>
          <a:prstGeom prst="rect">
            <a:avLst/>
          </a:prstGeom>
        </p:spPr>
        <p:txBody>
          <a:bodyPr wrap="none">
            <a:spAutoFit/>
          </a:bodyPr>
          <a:lstStyle/>
          <a:p>
            <a:pPr marL="342900" lvl="0" indent="-342900">
              <a:spcAft>
                <a:spcPts val="0"/>
              </a:spcAft>
              <a:buFont typeface="Symbol" panose="05050102010706020507" pitchFamily="18" charset="2"/>
              <a:buChar char=""/>
            </a:pPr>
            <a:r>
              <a:rPr lang="en-US" b="1" dirty="0" smtClean="0">
                <a:latin typeface="Times New Roman" panose="02020603050405020304" pitchFamily="18" charset="0"/>
                <a:ea typeface="Times New Roman" panose="02020603050405020304" pitchFamily="18" charset="0"/>
                <a:cs typeface="Times New Roman" panose="02020603050405020304" pitchFamily="18" charset="0"/>
              </a:rPr>
              <a:t>Face of AIVA (Front-End) :</a:t>
            </a:r>
            <a:endParaRPr lang="en-IN" dirty="0">
              <a:latin typeface="Tahoma" panose="020B0604030504040204" pitchFamily="34"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402785" y="2073897"/>
            <a:ext cx="7373856" cy="4147794"/>
          </a:xfrm>
          <a:prstGeom prst="rect">
            <a:avLst/>
          </a:prstGeom>
        </p:spPr>
      </p:pic>
    </p:spTree>
    <p:extLst>
      <p:ext uri="{BB962C8B-B14F-4D97-AF65-F5344CB8AC3E}">
        <p14:creationId xmlns:p14="http://schemas.microsoft.com/office/powerpoint/2010/main" val="32041477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a:spLocks noChangeArrowheads="1"/>
          </p:cNvSpPr>
          <p:nvPr/>
        </p:nvSpPr>
        <p:spPr bwMode="auto">
          <a:xfrm>
            <a:off x="0" y="71326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Facebook</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 name="Rectangle 10"/>
          <p:cNvSpPr/>
          <p:nvPr/>
        </p:nvSpPr>
        <p:spPr>
          <a:xfrm>
            <a:off x="1088573" y="610561"/>
            <a:ext cx="4922244"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Response on Hello/Hi/Hey</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2" name="Rectangle 11"/>
          <p:cNvSpPr/>
          <p:nvPr/>
        </p:nvSpPr>
        <p:spPr>
          <a:xfrm>
            <a:off x="6184988" y="61056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Open Word:</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
        <p:nvSpPr>
          <p:cNvPr id="18" name="Rectangle 17"/>
          <p:cNvSpPr/>
          <p:nvPr/>
        </p:nvSpPr>
        <p:spPr>
          <a:xfrm>
            <a:off x="1088573" y="348917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Open Excel:</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
        <p:nvSpPr>
          <p:cNvPr id="19" name="Rectangle 18"/>
          <p:cNvSpPr/>
          <p:nvPr/>
        </p:nvSpPr>
        <p:spPr>
          <a:xfrm>
            <a:off x="6184988" y="3489171"/>
            <a:ext cx="3639732"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Wikipedia Commands:</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pic>
        <p:nvPicPr>
          <p:cNvPr id="13" name="Picture 12"/>
          <p:cNvPicPr>
            <a:picLocks noChangeAspect="1"/>
          </p:cNvPicPr>
          <p:nvPr/>
        </p:nvPicPr>
        <p:blipFill>
          <a:blip r:embed="rId2"/>
          <a:stretch>
            <a:fillRect/>
          </a:stretch>
        </p:blipFill>
        <p:spPr>
          <a:xfrm>
            <a:off x="1464469" y="944654"/>
            <a:ext cx="4258966" cy="2390557"/>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3679" y="944654"/>
            <a:ext cx="4265813" cy="2390557"/>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4469" y="3822238"/>
            <a:ext cx="4258966" cy="2395668"/>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3679" y="3822239"/>
            <a:ext cx="4265813" cy="2399520"/>
          </a:xfrm>
          <a:prstGeom prst="rect">
            <a:avLst/>
          </a:prstGeom>
        </p:spPr>
      </p:pic>
    </p:spTree>
    <p:extLst>
      <p:ext uri="{BB962C8B-B14F-4D97-AF65-F5344CB8AC3E}">
        <p14:creationId xmlns:p14="http://schemas.microsoft.com/office/powerpoint/2010/main" val="2023916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ocal Stor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4469" y="942866"/>
            <a:ext cx="4258965" cy="2396806"/>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 descr="Faceboo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8925" y="940194"/>
            <a:ext cx="4270568" cy="239947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5"/>
          <p:cNvSpPr>
            <a:spLocks noChangeArrowheads="1"/>
          </p:cNvSpPr>
          <p:nvPr/>
        </p:nvSpPr>
        <p:spPr bwMode="auto">
          <a:xfrm>
            <a:off x="0" y="71326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Facebook</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 name="Rectangle 10"/>
          <p:cNvSpPr/>
          <p:nvPr/>
        </p:nvSpPr>
        <p:spPr>
          <a:xfrm>
            <a:off x="1088573" y="610561"/>
            <a:ext cx="4922244"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Response </a:t>
            </a:r>
            <a:r>
              <a:rPr lang="en-US" sz="1600" b="1" dirty="0">
                <a:latin typeface="Times New Roman" panose="02020603050405020304" pitchFamily="18" charset="0"/>
                <a:cs typeface="Times New Roman" panose="02020603050405020304" pitchFamily="18" charset="0"/>
              </a:rPr>
              <a:t>on commands to open Local Storage</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2" name="Rectangle 11"/>
          <p:cNvSpPr/>
          <p:nvPr/>
        </p:nvSpPr>
        <p:spPr>
          <a:xfrm>
            <a:off x="6184988" y="61056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Facebook:</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pic>
        <p:nvPicPr>
          <p:cNvPr id="2054" name="Picture 6" descr="Inst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4468" y="3822238"/>
            <a:ext cx="4258966" cy="2396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5" name="Picture 7" descr="Twitt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3680" y="3822238"/>
            <a:ext cx="4265813" cy="2396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p:nvPr/>
        </p:nvSpPr>
        <p:spPr>
          <a:xfrm>
            <a:off x="1088573" y="348917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Instagram:</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
        <p:nvSpPr>
          <p:cNvPr id="19" name="Rectangle 18"/>
          <p:cNvSpPr/>
          <p:nvPr/>
        </p:nvSpPr>
        <p:spPr>
          <a:xfrm>
            <a:off x="6184988" y="348917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Twitter:</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9649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5"/>
          <p:cNvSpPr>
            <a:spLocks noChangeArrowheads="1"/>
          </p:cNvSpPr>
          <p:nvPr/>
        </p:nvSpPr>
        <p:spPr bwMode="auto">
          <a:xfrm>
            <a:off x="0" y="71326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Facebook</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10"/>
          <p:cNvSpPr/>
          <p:nvPr/>
        </p:nvSpPr>
        <p:spPr>
          <a:xfrm>
            <a:off x="1088573" y="610561"/>
            <a:ext cx="4922244"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Response </a:t>
            </a:r>
            <a:r>
              <a:rPr lang="en-US" sz="1600" b="1" dirty="0">
                <a:latin typeface="Times New Roman" panose="02020603050405020304" pitchFamily="18" charset="0"/>
                <a:cs typeface="Times New Roman" panose="02020603050405020304" pitchFamily="18" charset="0"/>
              </a:rPr>
              <a:t>on commands </a:t>
            </a:r>
            <a:r>
              <a:rPr lang="en-US" sz="1600" b="1" dirty="0" smtClean="0">
                <a:latin typeface="Times New Roman" panose="02020603050405020304" pitchFamily="18" charset="0"/>
                <a:cs typeface="Times New Roman" panose="02020603050405020304" pitchFamily="18" charset="0"/>
              </a:rPr>
              <a:t>to open Gmail</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2" name="Rectangle 11"/>
          <p:cNvSpPr/>
          <p:nvPr/>
        </p:nvSpPr>
        <p:spPr>
          <a:xfrm>
            <a:off x="6184988" y="61056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on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Google Search:</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
        <p:nvSpPr>
          <p:cNvPr id="18" name="Rectangle 17"/>
          <p:cNvSpPr/>
          <p:nvPr/>
        </p:nvSpPr>
        <p:spPr>
          <a:xfrm>
            <a:off x="1088573" y="348917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in Speech format:</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sp>
        <p:nvSpPr>
          <p:cNvPr id="19" name="Rectangle 18"/>
          <p:cNvSpPr/>
          <p:nvPr/>
        </p:nvSpPr>
        <p:spPr>
          <a:xfrm>
            <a:off x="6184988" y="3489171"/>
            <a:ext cx="3211660" cy="338554"/>
          </a:xfrm>
          <a:prstGeom prst="rect">
            <a:avLst/>
          </a:prstGeom>
        </p:spPr>
        <p:txBody>
          <a:bodyPr wrap="square">
            <a:spAutoFit/>
          </a:bodyPr>
          <a:lstStyle/>
          <a:p>
            <a:pPr marL="285750" lvl="0" indent="-285750">
              <a:spcAft>
                <a:spcPts val="0"/>
              </a:spcAft>
              <a:buFont typeface="Arial" panose="020B0604020202020204" pitchFamily="34" charset="0"/>
              <a:buChar char="•"/>
            </a:pPr>
            <a:r>
              <a:rPr lang="en-US" sz="1600" b="1" dirty="0">
                <a:latin typeface="Times New Roman" panose="02020603050405020304" pitchFamily="18" charset="0"/>
                <a:ea typeface="Times New Roman" panose="02020603050405020304" pitchFamily="18" charset="0"/>
                <a:cs typeface="Times New Roman" panose="02020603050405020304" pitchFamily="18" charset="0"/>
              </a:rPr>
              <a:t>Response </a:t>
            </a:r>
            <a:r>
              <a:rPr lang="en-US" sz="1600" b="1" dirty="0" smtClean="0">
                <a:latin typeface="Times New Roman" panose="02020603050405020304" pitchFamily="18" charset="0"/>
                <a:ea typeface="Times New Roman" panose="02020603050405020304" pitchFamily="18" charset="0"/>
                <a:cs typeface="Times New Roman" panose="02020603050405020304" pitchFamily="18" charset="0"/>
              </a:rPr>
              <a:t>in voice method:</a:t>
            </a:r>
            <a:endParaRPr lang="en-IN" sz="1600" dirty="0">
              <a:latin typeface="Tahoma" panose="020B0604030504040204" pitchFamily="34" charset="0"/>
              <a:ea typeface="Times New Roman" panose="02020603050405020304" pitchFamily="18" charset="0"/>
              <a:cs typeface="Times New Roman" panose="02020603050405020304" pitchFamily="18" charset="0"/>
            </a:endParaRPr>
          </a:p>
        </p:txBody>
      </p:sp>
      <p:pic>
        <p:nvPicPr>
          <p:cNvPr id="4100"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4468" y="940194"/>
            <a:ext cx="4270568" cy="2403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p:cNvPicPr/>
          <p:nvPr/>
        </p:nvPicPr>
        <p:blipFill>
          <a:blip r:embed="rId3" cstate="print">
            <a:extLst>
              <a:ext uri="{28A0092B-C50C-407E-A947-70E740481C1C}">
                <a14:useLocalDpi xmlns:a14="http://schemas.microsoft.com/office/drawing/2010/main" val="0"/>
              </a:ext>
            </a:extLst>
          </a:blip>
          <a:stretch>
            <a:fillRect/>
          </a:stretch>
        </p:blipFill>
        <p:spPr>
          <a:xfrm>
            <a:off x="1464468" y="3826688"/>
            <a:ext cx="4266582" cy="2392356"/>
          </a:xfrm>
          <a:prstGeom prst="rect">
            <a:avLst/>
          </a:prstGeom>
        </p:spPr>
      </p:pic>
      <p:pic>
        <p:nvPicPr>
          <p:cNvPr id="2" name="Picture 1"/>
          <p:cNvPicPr>
            <a:picLocks noChangeAspect="1"/>
          </p:cNvPicPr>
          <p:nvPr/>
        </p:nvPicPr>
        <p:blipFill>
          <a:blip r:embed="rId4"/>
          <a:stretch>
            <a:fillRect/>
          </a:stretch>
        </p:blipFill>
        <p:spPr>
          <a:xfrm>
            <a:off x="6579918" y="3826688"/>
            <a:ext cx="4269575" cy="2392356"/>
          </a:xfrm>
          <a:prstGeom prst="rect">
            <a:avLst/>
          </a:prstGeom>
        </p:spPr>
      </p:pic>
      <p:pic>
        <p:nvPicPr>
          <p:cNvPr id="3" name="Picture 2"/>
          <p:cNvPicPr>
            <a:picLocks noChangeAspect="1"/>
          </p:cNvPicPr>
          <p:nvPr/>
        </p:nvPicPr>
        <p:blipFill>
          <a:blip r:embed="rId5"/>
          <a:stretch>
            <a:fillRect/>
          </a:stretch>
        </p:blipFill>
        <p:spPr>
          <a:xfrm>
            <a:off x="6582795" y="950346"/>
            <a:ext cx="4271398" cy="2393183"/>
          </a:xfrm>
          <a:prstGeom prst="rect">
            <a:avLst/>
          </a:prstGeom>
        </p:spPr>
      </p:pic>
    </p:spTree>
    <p:extLst>
      <p:ext uri="{BB962C8B-B14F-4D97-AF65-F5344CB8AC3E}">
        <p14:creationId xmlns:p14="http://schemas.microsoft.com/office/powerpoint/2010/main" val="37229958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Google Shape;68;p15"/>
          <p:cNvSpPr txBox="1"/>
          <p:nvPr/>
        </p:nvSpPr>
        <p:spPr>
          <a:xfrm>
            <a:off x="1071715" y="621314"/>
            <a:ext cx="10078065" cy="76552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4400" b="1" u="sng" dirty="0" smtClean="0">
                <a:solidFill>
                  <a:schemeClr val="accent3"/>
                </a:solidFill>
                <a:latin typeface="Times New Roman" panose="02020603050405020304" pitchFamily="18" charset="0"/>
                <a:cs typeface="Times New Roman" panose="02020603050405020304" pitchFamily="18" charset="0"/>
              </a:rPr>
              <a:t>References</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33" name="Content Placeholder 1"/>
          <p:cNvSpPr txBox="1">
            <a:spLocks/>
          </p:cNvSpPr>
          <p:nvPr/>
        </p:nvSpPr>
        <p:spPr>
          <a:xfrm>
            <a:off x="361983" y="1670553"/>
            <a:ext cx="7980903" cy="48052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IN" sz="1900" dirty="0" smtClean="0">
              <a:latin typeface="Tw Cen MT" panose="020B0602020104020603" pitchFamily="34" charset="0"/>
            </a:endParaRPr>
          </a:p>
        </p:txBody>
      </p:sp>
      <p:sp>
        <p:nvSpPr>
          <p:cNvPr id="36" name="Content Placeholder 1"/>
          <p:cNvSpPr txBox="1">
            <a:spLocks/>
          </p:cNvSpPr>
          <p:nvPr/>
        </p:nvSpPr>
        <p:spPr>
          <a:xfrm>
            <a:off x="1071715" y="1670553"/>
            <a:ext cx="10078065" cy="452233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400" dirty="0" smtClean="0">
                <a:latin typeface="Times New Roman" panose="02020603050405020304" pitchFamily="18" charset="0"/>
                <a:cs typeface="Times New Roman" panose="02020603050405020304" pitchFamily="18" charset="0"/>
              </a:rPr>
              <a:t>G. </a:t>
            </a:r>
            <a:r>
              <a:rPr lang="en-US" sz="1400" dirty="0" err="1" smtClean="0">
                <a:latin typeface="Times New Roman" panose="02020603050405020304" pitchFamily="18" charset="0"/>
                <a:cs typeface="Times New Roman" panose="02020603050405020304" pitchFamily="18" charset="0"/>
              </a:rPr>
              <a:t>Bohouta</a:t>
            </a:r>
            <a:r>
              <a:rPr lang="en-US" sz="1400" dirty="0" smtClean="0">
                <a:latin typeface="Times New Roman" panose="02020603050405020304" pitchFamily="18" charset="0"/>
                <a:cs typeface="Times New Roman" panose="02020603050405020304" pitchFamily="18" charset="0"/>
              </a:rPr>
              <a:t>, V. Z. </a:t>
            </a:r>
            <a:r>
              <a:rPr lang="en-US" sz="1400" dirty="0" err="1" smtClean="0">
                <a:latin typeface="Times New Roman" panose="02020603050405020304" pitchFamily="18" charset="0"/>
                <a:cs typeface="Times New Roman" panose="02020603050405020304" pitchFamily="18" charset="0"/>
              </a:rPr>
              <a:t>Këpuska</a:t>
            </a:r>
            <a:r>
              <a:rPr lang="en-US" sz="1400" dirty="0" smtClean="0">
                <a:latin typeface="Times New Roman" panose="02020603050405020304" pitchFamily="18" charset="0"/>
                <a:cs typeface="Times New Roman" panose="02020603050405020304" pitchFamily="18" charset="0"/>
              </a:rPr>
              <a:t>, "Comparing Speech Recognition Systems (Microsoft API Google API And CMU Sphinx)", Int. Journal of Engineering Research and Application 2017, 2017.</a:t>
            </a:r>
          </a:p>
          <a:p>
            <a:pPr algn="just"/>
            <a:r>
              <a:rPr lang="en-US" sz="1400" dirty="0" smtClean="0">
                <a:latin typeface="Times New Roman" panose="02020603050405020304" pitchFamily="18" charset="0"/>
                <a:cs typeface="Times New Roman" panose="02020603050405020304" pitchFamily="18" charset="0"/>
              </a:rPr>
              <a:t>B. Marr, The Amazing Ways Google Uses Deep Learning AI.</a:t>
            </a:r>
          </a:p>
          <a:p>
            <a:pPr algn="just"/>
            <a:r>
              <a:rPr lang="en-US" sz="1400" dirty="0" smtClean="0">
                <a:latin typeface="Times New Roman" panose="02020603050405020304" pitchFamily="18" charset="0"/>
                <a:cs typeface="Times New Roman" panose="02020603050405020304" pitchFamily="18" charset="0"/>
              </a:rPr>
              <a:t>Artificial intelligence (AI), sometimes called machine intelligence </a:t>
            </a:r>
            <a:r>
              <a:rPr lang="en-US" sz="1400" dirty="0" smtClean="0">
                <a:latin typeface="Times New Roman" panose="02020603050405020304" pitchFamily="18" charset="0"/>
                <a:cs typeface="Times New Roman" panose="02020603050405020304" pitchFamily="18" charset="0"/>
                <a:hlinkClick r:id="rId2"/>
              </a:rPr>
              <a:t>https://en.wikipedia.org/wiki/Artificial_intelligence</a:t>
            </a:r>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a:t>
            </a:r>
            <a:r>
              <a:rPr lang="en-US" sz="1400" dirty="0" err="1" smtClean="0">
                <a:latin typeface="Times New Roman" panose="02020603050405020304" pitchFamily="18" charset="0"/>
                <a:cs typeface="Times New Roman" panose="02020603050405020304" pitchFamily="18" charset="0"/>
              </a:rPr>
              <a:t>CMUSphnix</a:t>
            </a:r>
            <a:r>
              <a:rPr lang="en-US" sz="1400" dirty="0" smtClean="0">
                <a:latin typeface="Times New Roman" panose="02020603050405020304" pitchFamily="18" charset="0"/>
                <a:cs typeface="Times New Roman" panose="02020603050405020304" pitchFamily="18" charset="0"/>
              </a:rPr>
              <a:t> Basic concepts of speech - Speech Recognition process". </a:t>
            </a:r>
            <a:r>
              <a:rPr lang="en-US" sz="1400" dirty="0" smtClean="0">
                <a:latin typeface="Times New Roman" panose="02020603050405020304" pitchFamily="18" charset="0"/>
                <a:cs typeface="Times New Roman" panose="02020603050405020304" pitchFamily="18" charset="0"/>
                <a:hlinkClick r:id="rId3"/>
              </a:rPr>
              <a:t>http://cmusphinx.sourceforge.netlwiki/tutorialconcepts</a:t>
            </a:r>
            <a:endParaRPr lang="en-US" sz="1400" dirty="0" smtClean="0">
              <a:latin typeface="Times New Roman" panose="02020603050405020304" pitchFamily="18" charset="0"/>
              <a:cs typeface="Times New Roman" panose="02020603050405020304" pitchFamily="18" charset="0"/>
            </a:endParaRPr>
          </a:p>
          <a:p>
            <a:pPr algn="just"/>
            <a:r>
              <a:rPr lang="en-US" sz="1400" dirty="0" err="1" smtClean="0">
                <a:latin typeface="Times New Roman" panose="02020603050405020304" pitchFamily="18" charset="0"/>
                <a:cs typeface="Times New Roman" panose="02020603050405020304" pitchFamily="18" charset="0"/>
              </a:rPr>
              <a:t>Cortana</a:t>
            </a:r>
            <a:r>
              <a:rPr lang="en-US" sz="1400" dirty="0" smtClean="0">
                <a:latin typeface="Times New Roman" panose="02020603050405020304" pitchFamily="18" charset="0"/>
                <a:cs typeface="Times New Roman" panose="02020603050405020304" pitchFamily="18" charset="0"/>
              </a:rPr>
              <a:t> Intelligence, Google Assistant, Apple </a:t>
            </a:r>
            <a:r>
              <a:rPr lang="en-US" sz="1400" dirty="0" err="1">
                <a:latin typeface="Times New Roman" panose="02020603050405020304" pitchFamily="18" charset="0"/>
                <a:cs typeface="Times New Roman" panose="02020603050405020304" pitchFamily="18" charset="0"/>
              </a:rPr>
              <a:t>S</a:t>
            </a:r>
            <a:r>
              <a:rPr lang="en-US" sz="1400" dirty="0" err="1" smtClean="0">
                <a:latin typeface="Times New Roman" panose="02020603050405020304" pitchFamily="18" charset="0"/>
                <a:cs typeface="Times New Roman" panose="02020603050405020304" pitchFamily="18" charset="0"/>
              </a:rPr>
              <a:t>iri</a:t>
            </a:r>
            <a:r>
              <a:rPr lang="en-US" sz="1400" dirty="0" smtClean="0">
                <a:latin typeface="Times New Roman" panose="02020603050405020304" pitchFamily="18" charset="0"/>
                <a:cs typeface="Times New Roman" panose="02020603050405020304" pitchFamily="18" charset="0"/>
              </a:rPr>
              <a:t>.</a:t>
            </a:r>
          </a:p>
          <a:p>
            <a:pPr lvl="0" algn="just"/>
            <a:r>
              <a:rPr lang="en-IN" sz="1400" dirty="0">
                <a:latin typeface="Times New Roman" panose="02020603050405020304" pitchFamily="18" charset="0"/>
                <a:cs typeface="Times New Roman" panose="02020603050405020304" pitchFamily="18" charset="0"/>
              </a:rPr>
              <a:t>Hill, J., Ford, W.R. and </a:t>
            </a:r>
            <a:r>
              <a:rPr lang="en-IN" sz="1400" dirty="0" err="1">
                <a:latin typeface="Times New Roman" panose="02020603050405020304" pitchFamily="18" charset="0"/>
                <a:cs typeface="Times New Roman" panose="02020603050405020304" pitchFamily="18" charset="0"/>
              </a:rPr>
              <a:t>Farreras</a:t>
            </a:r>
            <a:r>
              <a:rPr lang="en-IN" sz="1400" dirty="0">
                <a:latin typeface="Times New Roman" panose="02020603050405020304" pitchFamily="18" charset="0"/>
                <a:cs typeface="Times New Roman" panose="02020603050405020304" pitchFamily="18" charset="0"/>
              </a:rPr>
              <a:t>, I.G., 2015. Real conversations with artificial intelligence: A comparison between human–human online conversations and human–</a:t>
            </a:r>
            <a:r>
              <a:rPr lang="en-IN" sz="1400" dirty="0" err="1">
                <a:latin typeface="Times New Roman" panose="02020603050405020304" pitchFamily="18" charset="0"/>
                <a:cs typeface="Times New Roman" panose="02020603050405020304" pitchFamily="18" charset="0"/>
              </a:rPr>
              <a:t>chatbot</a:t>
            </a:r>
            <a:r>
              <a:rPr lang="en-IN" sz="1400" dirty="0">
                <a:latin typeface="Times New Roman" panose="02020603050405020304" pitchFamily="18" charset="0"/>
                <a:cs typeface="Times New Roman" panose="02020603050405020304" pitchFamily="18" charset="0"/>
              </a:rPr>
              <a:t> conversations. Computers in Human </a:t>
            </a:r>
            <a:r>
              <a:rPr lang="en-IN" sz="1400" dirty="0" err="1">
                <a:latin typeface="Times New Roman" panose="02020603050405020304" pitchFamily="18" charset="0"/>
                <a:cs typeface="Times New Roman" panose="02020603050405020304" pitchFamily="18" charset="0"/>
              </a:rPr>
              <a:t>Behavior</a:t>
            </a:r>
            <a:r>
              <a:rPr lang="en-IN" sz="1400" dirty="0">
                <a:latin typeface="Times New Roman" panose="02020603050405020304" pitchFamily="18" charset="0"/>
                <a:cs typeface="Times New Roman" panose="02020603050405020304" pitchFamily="18" charset="0"/>
              </a:rPr>
              <a:t>, 49, pp.245-250. </a:t>
            </a:r>
            <a:endParaRPr lang="en-IN" sz="1400" dirty="0" smtClean="0">
              <a:latin typeface="Times New Roman" panose="02020603050405020304" pitchFamily="18" charset="0"/>
              <a:cs typeface="Times New Roman" panose="02020603050405020304" pitchFamily="18" charset="0"/>
            </a:endParaRPr>
          </a:p>
          <a:p>
            <a:pPr lvl="0" fontAlgn="base"/>
            <a:r>
              <a:rPr lang="en-IN" sz="1400" dirty="0">
                <a:latin typeface="Times New Roman" panose="02020603050405020304" pitchFamily="18" charset="0"/>
                <a:cs typeface="Times New Roman" panose="02020603050405020304" pitchFamily="18" charset="0"/>
              </a:rPr>
              <a:t>K. Noda, H. Arie, Y. </a:t>
            </a:r>
            <a:r>
              <a:rPr lang="en-IN" sz="1400" dirty="0" err="1">
                <a:latin typeface="Times New Roman" panose="02020603050405020304" pitchFamily="18" charset="0"/>
                <a:cs typeface="Times New Roman" panose="02020603050405020304" pitchFamily="18" charset="0"/>
              </a:rPr>
              <a:t>Suga</a:t>
            </a:r>
            <a:r>
              <a:rPr lang="en-IN" sz="1400" dirty="0">
                <a:latin typeface="Times New Roman" panose="02020603050405020304" pitchFamily="18" charset="0"/>
                <a:cs typeface="Times New Roman" panose="02020603050405020304" pitchFamily="18" charset="0"/>
              </a:rPr>
              <a:t>, T. Ogata, Multimodal integration learning of robot </a:t>
            </a:r>
            <a:r>
              <a:rPr lang="en-IN" sz="1400" dirty="0" err="1">
                <a:latin typeface="Times New Roman" panose="02020603050405020304" pitchFamily="18" charset="0"/>
                <a:cs typeface="Times New Roman" panose="02020603050405020304" pitchFamily="18" charset="0"/>
              </a:rPr>
              <a:t>behavior</a:t>
            </a:r>
            <a:r>
              <a:rPr lang="en-IN" sz="1400" dirty="0">
                <a:latin typeface="Times New Roman" panose="02020603050405020304" pitchFamily="18" charset="0"/>
                <a:cs typeface="Times New Roman" panose="02020603050405020304" pitchFamily="18" charset="0"/>
              </a:rPr>
              <a:t> using deep neural networks, Elsevier: Robotics and Autonomous Systems, 2014.</a:t>
            </a:r>
            <a:endParaRPr lang="en-US" sz="1400" dirty="0">
              <a:latin typeface="Times New Roman" panose="02020603050405020304" pitchFamily="18" charset="0"/>
              <a:cs typeface="Times New Roman" panose="02020603050405020304" pitchFamily="18" charset="0"/>
            </a:endParaRPr>
          </a:p>
          <a:p>
            <a:pPr lvl="0" fontAlgn="base"/>
            <a:r>
              <a:rPr lang="en-IN" sz="1400" dirty="0">
                <a:latin typeface="Times New Roman" panose="02020603050405020304" pitchFamily="18" charset="0"/>
                <a:cs typeface="Times New Roman" panose="02020603050405020304" pitchFamily="18" charset="0"/>
              </a:rPr>
              <a:t>Thakur, N., </a:t>
            </a:r>
            <a:r>
              <a:rPr lang="en-IN" sz="1400" dirty="0" err="1">
                <a:latin typeface="Times New Roman" panose="02020603050405020304" pitchFamily="18" charset="0"/>
                <a:cs typeface="Times New Roman" panose="02020603050405020304" pitchFamily="18" charset="0"/>
              </a:rPr>
              <a:t>Hiwrale</a:t>
            </a:r>
            <a:r>
              <a:rPr lang="en-IN" sz="1400" dirty="0">
                <a:latin typeface="Times New Roman" panose="02020603050405020304" pitchFamily="18" charset="0"/>
                <a:cs typeface="Times New Roman" panose="02020603050405020304" pitchFamily="18" charset="0"/>
              </a:rPr>
              <a:t>, A., </a:t>
            </a:r>
            <a:r>
              <a:rPr lang="en-IN" sz="1400" dirty="0" err="1">
                <a:latin typeface="Times New Roman" panose="02020603050405020304" pitchFamily="18" charset="0"/>
                <a:cs typeface="Times New Roman" panose="02020603050405020304" pitchFamily="18" charset="0"/>
              </a:rPr>
              <a:t>Selote</a:t>
            </a:r>
            <a:r>
              <a:rPr lang="en-IN" sz="1400" dirty="0">
                <a:latin typeface="Times New Roman" panose="02020603050405020304" pitchFamily="18" charset="0"/>
                <a:cs typeface="Times New Roman" panose="02020603050405020304" pitchFamily="18" charset="0"/>
              </a:rPr>
              <a:t>, S., </a:t>
            </a:r>
            <a:r>
              <a:rPr lang="en-IN" sz="1400" dirty="0" err="1">
                <a:latin typeface="Times New Roman" panose="02020603050405020304" pitchFamily="18" charset="0"/>
                <a:cs typeface="Times New Roman" panose="02020603050405020304" pitchFamily="18" charset="0"/>
              </a:rPr>
              <a:t>Shinde</a:t>
            </a:r>
            <a:r>
              <a:rPr lang="en-IN" sz="1400" dirty="0">
                <a:latin typeface="Times New Roman" panose="02020603050405020304" pitchFamily="18" charset="0"/>
                <a:cs typeface="Times New Roman" panose="02020603050405020304" pitchFamily="18" charset="0"/>
              </a:rPr>
              <a:t>, A. and </a:t>
            </a:r>
            <a:r>
              <a:rPr lang="en-IN" sz="1400" dirty="0" err="1">
                <a:latin typeface="Times New Roman" panose="02020603050405020304" pitchFamily="18" charset="0"/>
                <a:cs typeface="Times New Roman" panose="02020603050405020304" pitchFamily="18" charset="0"/>
              </a:rPr>
              <a:t>Mahakalkar</a:t>
            </a:r>
            <a:r>
              <a:rPr lang="en-IN" sz="1400" dirty="0">
                <a:latin typeface="Times New Roman" panose="02020603050405020304" pitchFamily="18" charset="0"/>
                <a:cs typeface="Times New Roman" panose="02020603050405020304" pitchFamily="18" charset="0"/>
              </a:rPr>
              <a:t>, N., Artificially Intelligent </a:t>
            </a:r>
            <a:r>
              <a:rPr lang="en-IN" sz="1400" dirty="0" err="1">
                <a:latin typeface="Times New Roman" panose="02020603050405020304" pitchFamily="18" charset="0"/>
                <a:cs typeface="Times New Roman" panose="02020603050405020304" pitchFamily="18" charset="0"/>
              </a:rPr>
              <a:t>Chatbot</a:t>
            </a:r>
            <a:r>
              <a:rPr lang="en-IN" sz="1400" dirty="0">
                <a:latin typeface="Times New Roman" panose="02020603050405020304" pitchFamily="18" charset="0"/>
                <a:cs typeface="Times New Roman" panose="02020603050405020304" pitchFamily="18" charset="0"/>
              </a:rPr>
              <a:t>. </a:t>
            </a:r>
            <a:endParaRPr lang="en-US" sz="1400" dirty="0">
              <a:latin typeface="Times New Roman" panose="02020603050405020304" pitchFamily="18" charset="0"/>
              <a:cs typeface="Times New Roman" panose="02020603050405020304" pitchFamily="18" charset="0"/>
            </a:endParaRPr>
          </a:p>
          <a:p>
            <a:pPr lvl="0" fontAlgn="base"/>
            <a:r>
              <a:rPr lang="en-IN" sz="1400" dirty="0" err="1">
                <a:latin typeface="Times New Roman" panose="02020603050405020304" pitchFamily="18" charset="0"/>
                <a:cs typeface="Times New Roman" panose="02020603050405020304" pitchFamily="18" charset="0"/>
              </a:rPr>
              <a:t>Mohasi</a:t>
            </a:r>
            <a:r>
              <a:rPr lang="en-IN" sz="1400" dirty="0">
                <a:latin typeface="Times New Roman" panose="02020603050405020304" pitchFamily="18" charset="0"/>
                <a:cs typeface="Times New Roman" panose="02020603050405020304" pitchFamily="18" charset="0"/>
              </a:rPr>
              <a:t>, L. and </a:t>
            </a:r>
            <a:r>
              <a:rPr lang="en-IN" sz="1400" dirty="0" err="1">
                <a:latin typeface="Times New Roman" panose="02020603050405020304" pitchFamily="18" charset="0"/>
                <a:cs typeface="Times New Roman" panose="02020603050405020304" pitchFamily="18" charset="0"/>
              </a:rPr>
              <a:t>Mashao</a:t>
            </a:r>
            <a:r>
              <a:rPr lang="en-IN" sz="1400" dirty="0">
                <a:latin typeface="Times New Roman" panose="02020603050405020304" pitchFamily="18" charset="0"/>
                <a:cs typeface="Times New Roman" panose="02020603050405020304" pitchFamily="18" charset="0"/>
              </a:rPr>
              <a:t>, D., 2006. Text-to-Speech Technology in Human-Computer Interaction. In 5th Conference on Human Computer Interaction in Southern Africa, South Africa (CHISA 2006, ACM SIGHI) (pp. 79-84). </a:t>
            </a:r>
            <a:endParaRPr lang="en-US" sz="1400" dirty="0">
              <a:latin typeface="Times New Roman" panose="02020603050405020304" pitchFamily="18" charset="0"/>
              <a:cs typeface="Times New Roman" panose="02020603050405020304" pitchFamily="18" charset="0"/>
            </a:endParaRPr>
          </a:p>
          <a:p>
            <a:pPr lvl="0" fontAlgn="base"/>
            <a:r>
              <a:rPr lang="en-IN" sz="1400" dirty="0">
                <a:latin typeface="Times New Roman" panose="02020603050405020304" pitchFamily="18" charset="0"/>
                <a:cs typeface="Times New Roman" panose="02020603050405020304" pitchFamily="18" charset="0"/>
              </a:rPr>
              <a:t>Fryer, L.K. and Carpenter, R., 2006. Bots as language learning tools. Language Learning &amp; Technology</a:t>
            </a:r>
            <a:r>
              <a:rPr lang="en-IN" sz="1400" dirty="0" smtClean="0">
                <a:latin typeface="Times New Roman" panose="02020603050405020304" pitchFamily="18" charset="0"/>
                <a:cs typeface="Times New Roman" panose="02020603050405020304" pitchFamily="18" charset="0"/>
              </a:rPr>
              <a:t>.</a:t>
            </a:r>
          </a:p>
          <a:p>
            <a:pPr lvl="0" fontAlgn="base"/>
            <a:r>
              <a:rPr lang="en-IN" sz="1400" dirty="0">
                <a:latin typeface="Times New Roman" panose="02020603050405020304" pitchFamily="18" charset="0"/>
                <a:cs typeface="Times New Roman" panose="02020603050405020304" pitchFamily="18" charset="0"/>
              </a:rPr>
              <a:t>Huang, J., Zhou, M. and Yang, D., 2007, January. Extracting </a:t>
            </a:r>
            <a:r>
              <a:rPr lang="en-IN" sz="1400" dirty="0" err="1">
                <a:latin typeface="Times New Roman" panose="02020603050405020304" pitchFamily="18" charset="0"/>
                <a:cs typeface="Times New Roman" panose="02020603050405020304" pitchFamily="18" charset="0"/>
              </a:rPr>
              <a:t>Chatbot</a:t>
            </a:r>
            <a:r>
              <a:rPr lang="en-IN" sz="1400" dirty="0">
                <a:latin typeface="Times New Roman" panose="02020603050405020304" pitchFamily="18" charset="0"/>
                <a:cs typeface="Times New Roman" panose="02020603050405020304" pitchFamily="18" charset="0"/>
              </a:rPr>
              <a:t> Knowledge from Online Discussion Forums. In IJCAI(Vol. 7, pp. 423-428). </a:t>
            </a:r>
            <a:endParaRPr lang="en-US" sz="1400" dirty="0">
              <a:latin typeface="Times New Roman" panose="02020603050405020304" pitchFamily="18" charset="0"/>
              <a:cs typeface="Times New Roman" panose="02020603050405020304" pitchFamily="18" charset="0"/>
            </a:endParaRPr>
          </a:p>
          <a:p>
            <a:endParaRPr lang="en-US" sz="1200" dirty="0">
              <a:latin typeface="Tw Cen MT" panose="020B0602020104020603" pitchFamily="34" charset="0"/>
            </a:endParaRPr>
          </a:p>
          <a:p>
            <a:pPr algn="just"/>
            <a:endParaRPr lang="en-US" sz="1200" dirty="0" smtClean="0">
              <a:latin typeface="Tw Cen MT" panose="020B0602020104020603" pitchFamily="34" charset="0"/>
            </a:endParaRPr>
          </a:p>
          <a:p>
            <a:pPr marL="0" indent="0" algn="just">
              <a:buNone/>
            </a:pPr>
            <a:endParaRPr lang="en-US" sz="1300" dirty="0" smtClean="0">
              <a:latin typeface="Tw Cen MT" panose="020B0602020104020603" pitchFamily="34" charset="0"/>
            </a:endParaRPr>
          </a:p>
          <a:p>
            <a:pPr marL="0" indent="0" algn="just">
              <a:buNone/>
            </a:pPr>
            <a:endParaRPr lang="en-US" sz="1300" dirty="0">
              <a:latin typeface="Tw Cen MT" panose="020B0602020104020603" pitchFamily="34" charset="0"/>
            </a:endParaRPr>
          </a:p>
          <a:p>
            <a:pPr marL="0" indent="0" algn="just">
              <a:buNone/>
            </a:pPr>
            <a:endParaRPr lang="en-US" sz="1300" dirty="0">
              <a:latin typeface="Tw Cen MT" panose="020B0602020104020603" pitchFamily="34" charset="0"/>
            </a:endParaRPr>
          </a:p>
          <a:p>
            <a:pPr algn="just"/>
            <a:endParaRPr lang="en-US" sz="1300" dirty="0">
              <a:latin typeface="Tw Cen MT" panose="020B0602020104020603" pitchFamily="34" charset="0"/>
            </a:endParaRPr>
          </a:p>
        </p:txBody>
      </p:sp>
    </p:spTree>
    <p:extLst>
      <p:ext uri="{BB962C8B-B14F-4D97-AF65-F5344CB8AC3E}">
        <p14:creationId xmlns:p14="http://schemas.microsoft.com/office/powerpoint/2010/main" val="269569035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nodePh="1">
                                  <p:stCondLst>
                                    <p:cond delay="0"/>
                                  </p:stCondLst>
                                  <p:endCondLst>
                                    <p:cond evt="begin" delay="0">
                                      <p:tn val="5"/>
                                    </p:cond>
                                  </p:endCondLst>
                                  <p:childTnLst>
                                    <p:set>
                                      <p:cBhvr>
                                        <p:cTn id="6" dur="1" fill="hold">
                                          <p:stCondLst>
                                            <p:cond delay="0"/>
                                          </p:stCondLst>
                                        </p:cTn>
                                        <p:tgtEl>
                                          <p:spTgt spid="33">
                                            <p:txEl>
                                              <p:pRg st="0" end="0"/>
                                            </p:txEl>
                                          </p:spTgt>
                                        </p:tgtEl>
                                        <p:attrNameLst>
                                          <p:attrName>style.visibility</p:attrName>
                                        </p:attrNameLst>
                                      </p:cBhvr>
                                      <p:to>
                                        <p:strVal val="visible"/>
                                      </p:to>
                                    </p:set>
                                    <p:animEffect transition="in" filter="fade">
                                      <p:cBhvr>
                                        <p:cTn id="7" dur="1000"/>
                                        <p:tgtEl>
                                          <p:spTgt spid="33">
                                            <p:txEl>
                                              <p:pRg st="0" end="0"/>
                                            </p:txEl>
                                          </p:spTgt>
                                        </p:tgtEl>
                                      </p:cBhvr>
                                    </p:animEffect>
                                    <p:anim calcmode="lin" valueType="num">
                                      <p:cBhvr>
                                        <p:cTn id="8" dur="10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315593"/>
            <a:ext cx="12191999" cy="1323439"/>
          </a:xfrm>
          <a:prstGeom prst="rect">
            <a:avLst/>
          </a:prstGeom>
          <a:noFill/>
        </p:spPr>
        <p:txBody>
          <a:bodyPr wrap="square" rtlCol="0">
            <a:spAutoFit/>
          </a:bodyPr>
          <a:lstStyle/>
          <a:p>
            <a:pPr algn="ctr"/>
            <a:r>
              <a:rPr lang="en-US" sz="8000" dirty="0" smtClean="0">
                <a:solidFill>
                  <a:srgbClr val="FF5969"/>
                </a:solidFill>
                <a:effectLst>
                  <a:outerShdw blurRad="38100" dist="38100" dir="2700000" algn="tl">
                    <a:srgbClr val="000000">
                      <a:alpha val="43137"/>
                    </a:srgbClr>
                  </a:outerShdw>
                </a:effectLst>
                <a:latin typeface="Tw Cen MT" panose="020B0602020104020603" pitchFamily="34" charset="0"/>
              </a:rPr>
              <a:t>Thank You</a:t>
            </a:r>
            <a:endParaRPr lang="en-US" sz="8000" dirty="0">
              <a:solidFill>
                <a:srgbClr val="FF5969"/>
              </a:solidFill>
              <a:effectLst>
                <a:outerShdw blurRad="38100" dist="38100" dir="2700000" algn="tl">
                  <a:srgbClr val="000000">
                    <a:alpha val="43137"/>
                  </a:srgbClr>
                </a:outerShdw>
              </a:effectLst>
              <a:latin typeface="Tw Cen MT" panose="020B0602020104020603" pitchFamily="34" charset="0"/>
            </a:endParaRPr>
          </a:p>
        </p:txBody>
      </p:sp>
      <p:grpSp>
        <p:nvGrpSpPr>
          <p:cNvPr id="5" name="Group 4">
            <a:extLst>
              <a:ext uri="{FF2B5EF4-FFF2-40B4-BE49-F238E27FC236}">
                <a16:creationId xmlns:a16="http://schemas.microsoft.com/office/drawing/2014/main" id="{312CB825-EAFB-4901-8C7E-D5477E0D31C8}"/>
              </a:ext>
            </a:extLst>
          </p:cNvPr>
          <p:cNvGrpSpPr/>
          <p:nvPr/>
        </p:nvGrpSpPr>
        <p:grpSpPr>
          <a:xfrm>
            <a:off x="3875966" y="3863062"/>
            <a:ext cx="4140553" cy="451824"/>
            <a:chOff x="4679586" y="878988"/>
            <a:chExt cx="1745757" cy="190500"/>
          </a:xfrm>
        </p:grpSpPr>
        <p:sp>
          <p:nvSpPr>
            <p:cNvPr id="6" name="Oval 5">
              <a:extLst>
                <a:ext uri="{FF2B5EF4-FFF2-40B4-BE49-F238E27FC236}">
                  <a16:creationId xmlns:a16="http://schemas.microsoft.com/office/drawing/2014/main" id="{A88C5CD2-8D88-4E1A-968C-C3E256B4316C}"/>
                </a:ext>
              </a:extLst>
            </p:cNvPr>
            <p:cNvSpPr/>
            <p:nvPr/>
          </p:nvSpPr>
          <p:spPr>
            <a:xfrm>
              <a:off x="4679586" y="878988"/>
              <a:ext cx="190500" cy="190500"/>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7" name="Oval 6">
              <a:extLst>
                <a:ext uri="{FF2B5EF4-FFF2-40B4-BE49-F238E27FC236}">
                  <a16:creationId xmlns:a16="http://schemas.microsoft.com/office/drawing/2014/main" id="{39CA212B-3524-454E-9129-17FD0E8983F0}"/>
                </a:ext>
              </a:extLst>
            </p:cNvPr>
            <p:cNvSpPr/>
            <p:nvPr/>
          </p:nvSpPr>
          <p:spPr>
            <a:xfrm>
              <a:off x="4990736" y="878988"/>
              <a:ext cx="190500" cy="190500"/>
            </a:xfrm>
            <a:prstGeom prst="ellipse">
              <a:avLst/>
            </a:prstGeom>
            <a:solidFill>
              <a:srgbClr val="52CB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8" name="Oval 7">
              <a:extLst>
                <a:ext uri="{FF2B5EF4-FFF2-40B4-BE49-F238E27FC236}">
                  <a16:creationId xmlns:a16="http://schemas.microsoft.com/office/drawing/2014/main" id="{6487D07D-4424-43AA-9CF5-4A04A38B6C2D}"/>
                </a:ext>
              </a:extLst>
            </p:cNvPr>
            <p:cNvSpPr/>
            <p:nvPr/>
          </p:nvSpPr>
          <p:spPr>
            <a:xfrm>
              <a:off x="5301522" y="878988"/>
              <a:ext cx="190500" cy="190500"/>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9" name="Oval 8">
              <a:extLst>
                <a:ext uri="{FF2B5EF4-FFF2-40B4-BE49-F238E27FC236}">
                  <a16:creationId xmlns:a16="http://schemas.microsoft.com/office/drawing/2014/main" id="{51E021E3-C26E-4AB9-81EB-239E3D1BBAB2}"/>
                </a:ext>
              </a:extLst>
            </p:cNvPr>
            <p:cNvSpPr/>
            <p:nvPr/>
          </p:nvSpPr>
          <p:spPr>
            <a:xfrm>
              <a:off x="5612308" y="878988"/>
              <a:ext cx="190500" cy="190500"/>
            </a:xfrm>
            <a:prstGeom prst="ellipse">
              <a:avLst/>
            </a:pr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0" name="Oval 9">
              <a:extLst>
                <a:ext uri="{FF2B5EF4-FFF2-40B4-BE49-F238E27FC236}">
                  <a16:creationId xmlns:a16="http://schemas.microsoft.com/office/drawing/2014/main" id="{85AD4D6E-2D38-486B-8F61-738D1E4773C2}"/>
                </a:ext>
              </a:extLst>
            </p:cNvPr>
            <p:cNvSpPr/>
            <p:nvPr/>
          </p:nvSpPr>
          <p:spPr>
            <a:xfrm>
              <a:off x="5923575" y="878988"/>
              <a:ext cx="190500" cy="190500"/>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2" name="Oval 11">
              <a:extLst>
                <a:ext uri="{FF2B5EF4-FFF2-40B4-BE49-F238E27FC236}">
                  <a16:creationId xmlns:a16="http://schemas.microsoft.com/office/drawing/2014/main" id="{D88F111D-10A0-4CCB-B20B-B33508AA6193}"/>
                </a:ext>
              </a:extLst>
            </p:cNvPr>
            <p:cNvSpPr/>
            <p:nvPr/>
          </p:nvSpPr>
          <p:spPr>
            <a:xfrm>
              <a:off x="6234843" y="878988"/>
              <a:ext cx="190500" cy="190500"/>
            </a:xfrm>
            <a:prstGeom prst="ellipse">
              <a:avLst/>
            </a:pr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spTree>
    <p:extLst>
      <p:ext uri="{BB962C8B-B14F-4D97-AF65-F5344CB8AC3E}">
        <p14:creationId xmlns:p14="http://schemas.microsoft.com/office/powerpoint/2010/main" val="37338761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Google Shape;63;p14"/>
          <p:cNvSpPr txBox="1"/>
          <p:nvPr/>
        </p:nvSpPr>
        <p:spPr>
          <a:xfrm>
            <a:off x="461913" y="490195"/>
            <a:ext cx="11255605" cy="5872898"/>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endParaRPr lang="en" sz="2400" b="1" dirty="0" smtClean="0">
              <a:latin typeface="Times New Roman" pitchFamily="18" charset="0"/>
              <a:cs typeface="Times New Roman" pitchFamily="18" charset="0"/>
            </a:endParaRPr>
          </a:p>
          <a:p>
            <a:pPr marL="0" lvl="0" indent="0" rtl="0">
              <a:spcBef>
                <a:spcPts val="0"/>
              </a:spcBef>
              <a:spcAft>
                <a:spcPts val="0"/>
              </a:spcAft>
              <a:buNone/>
            </a:pPr>
            <a:r>
              <a:rPr lang="en" sz="2400" b="1" dirty="0">
                <a:solidFill>
                  <a:schemeClr val="accent3"/>
                </a:solidFill>
                <a:latin typeface="Times New Roman" pitchFamily="18" charset="0"/>
                <a:cs typeface="Times New Roman" pitchFamily="18" charset="0"/>
              </a:rPr>
              <a:t> </a:t>
            </a:r>
            <a:r>
              <a:rPr lang="en" sz="2400" b="1" dirty="0" smtClean="0">
                <a:solidFill>
                  <a:schemeClr val="accent3"/>
                </a:solidFill>
                <a:latin typeface="Times New Roman" pitchFamily="18" charset="0"/>
                <a:cs typeface="Times New Roman" pitchFamily="18" charset="0"/>
              </a:rPr>
              <a:t>                                                        </a:t>
            </a:r>
            <a:r>
              <a:rPr lang="en" sz="4400" b="1" u="sng" dirty="0" smtClean="0">
                <a:solidFill>
                  <a:schemeClr val="accent3"/>
                </a:solidFill>
                <a:latin typeface="Times New Roman" panose="02020603050405020304" pitchFamily="18" charset="0"/>
                <a:cs typeface="Times New Roman" panose="02020603050405020304" pitchFamily="18" charset="0"/>
              </a:rPr>
              <a:t>Content</a:t>
            </a:r>
          </a:p>
          <a:p>
            <a:pPr marL="0" lvl="0" indent="0" algn="ctr" rtl="0">
              <a:spcBef>
                <a:spcPts val="0"/>
              </a:spcBef>
              <a:spcAft>
                <a:spcPts val="0"/>
              </a:spcAft>
              <a:buNone/>
            </a:pPr>
            <a:endParaRPr lang="en" sz="2400" b="1" dirty="0" smtClean="0">
              <a:latin typeface="Times New Roman" pitchFamily="18" charset="0"/>
              <a:cs typeface="Times New Roman" pitchFamily="18" charset="0"/>
            </a:endParaRPr>
          </a:p>
          <a:p>
            <a:pPr marL="0" lvl="0" indent="0" rtl="0">
              <a:spcBef>
                <a:spcPts val="0"/>
              </a:spcBef>
              <a:spcAft>
                <a:spcPts val="0"/>
              </a:spcAft>
              <a:buNone/>
            </a:pPr>
            <a:endParaRPr lang="en" sz="2400" b="1" dirty="0" smtClean="0">
              <a:latin typeface="Times New Roman" pitchFamily="18" charset="0"/>
              <a:cs typeface="Times New Roman" pitchFamily="18" charset="0"/>
            </a:endParaRPr>
          </a:p>
          <a:p>
            <a:pPr marL="895350" lvl="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Introduction.</a:t>
            </a:r>
          </a:p>
          <a:p>
            <a:pPr marL="89535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WorkFlow.</a:t>
            </a:r>
          </a:p>
          <a:p>
            <a:pPr marL="895350" lvl="0" indent="-541338">
              <a:buFont typeface="Wingdings" panose="05000000000000000000" pitchFamily="2" charset="2"/>
              <a:buChar char="§"/>
            </a:pPr>
            <a:r>
              <a:rPr lang="en" sz="2400" dirty="0">
                <a:solidFill>
                  <a:srgbClr val="5D7373"/>
                </a:solidFill>
                <a:latin typeface="Times New Roman" panose="02020603050405020304" pitchFamily="18" charset="0"/>
                <a:cs typeface="Times New Roman" panose="02020603050405020304" pitchFamily="18" charset="0"/>
              </a:rPr>
              <a:t>Literature </a:t>
            </a:r>
            <a:r>
              <a:rPr lang="en" sz="2400" dirty="0" smtClean="0">
                <a:solidFill>
                  <a:srgbClr val="5D7373"/>
                </a:solidFill>
                <a:latin typeface="Times New Roman" panose="02020603050405020304" pitchFamily="18" charset="0"/>
                <a:cs typeface="Times New Roman" panose="02020603050405020304" pitchFamily="18" charset="0"/>
              </a:rPr>
              <a:t>survey.</a:t>
            </a:r>
          </a:p>
          <a:p>
            <a:pPr marL="895350" lvl="0" indent="-541338">
              <a:buFont typeface="Wingdings" panose="05000000000000000000" pitchFamily="2" charset="2"/>
              <a:buChar char="§"/>
            </a:pPr>
            <a:r>
              <a:rPr lang="en" sz="2400" dirty="0">
                <a:solidFill>
                  <a:srgbClr val="5D7373"/>
                </a:solidFill>
                <a:latin typeface="Times New Roman" panose="02020603050405020304" pitchFamily="18" charset="0"/>
                <a:cs typeface="Times New Roman" panose="02020603050405020304" pitchFamily="18" charset="0"/>
              </a:rPr>
              <a:t>Problem </a:t>
            </a:r>
            <a:r>
              <a:rPr lang="en" sz="2400" dirty="0" smtClean="0">
                <a:solidFill>
                  <a:srgbClr val="5D7373"/>
                </a:solidFill>
                <a:latin typeface="Times New Roman" panose="02020603050405020304" pitchFamily="18" charset="0"/>
                <a:cs typeface="Times New Roman" panose="02020603050405020304" pitchFamily="18" charset="0"/>
              </a:rPr>
              <a:t>statements.</a:t>
            </a:r>
          </a:p>
          <a:p>
            <a:pPr marL="895350" lvl="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Objectives.</a:t>
            </a:r>
          </a:p>
          <a:p>
            <a:pPr marL="895350" lvl="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Implementatin Tools.</a:t>
            </a:r>
          </a:p>
          <a:p>
            <a:pPr marL="895350" lvl="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Experimental setup &amp; result.</a:t>
            </a:r>
          </a:p>
          <a:p>
            <a:pPr marL="895350" indent="-541338">
              <a:buFont typeface="Wingdings" panose="05000000000000000000" pitchFamily="2" charset="2"/>
              <a:buChar char="§"/>
            </a:pPr>
            <a:r>
              <a:rPr lang="en" sz="2400" dirty="0" smtClean="0">
                <a:solidFill>
                  <a:srgbClr val="5D7373"/>
                </a:solidFill>
                <a:latin typeface="Times New Roman" panose="02020603050405020304" pitchFamily="18" charset="0"/>
                <a:cs typeface="Times New Roman" panose="02020603050405020304" pitchFamily="18" charset="0"/>
              </a:rPr>
              <a:t>References</a:t>
            </a:r>
            <a:r>
              <a:rPr lang="en" sz="2400" b="1" dirty="0">
                <a:solidFill>
                  <a:srgbClr val="5D7373"/>
                </a:solidFill>
                <a:latin typeface="Times New Roman" panose="02020603050405020304" pitchFamily="18" charset="0"/>
                <a:cs typeface="Times New Roman" panose="02020603050405020304" pitchFamily="18" charset="0"/>
              </a:rPr>
              <a:t>.</a:t>
            </a:r>
            <a:endParaRPr lang="en" sz="2400" dirty="0">
              <a:solidFill>
                <a:srgbClr val="5D737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741586"/>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63E93C38-ECA5-4094-81E9-196A3BD19EBD}"/>
              </a:ext>
            </a:extLst>
          </p:cNvPr>
          <p:cNvGrpSpPr/>
          <p:nvPr/>
        </p:nvGrpSpPr>
        <p:grpSpPr>
          <a:xfrm>
            <a:off x="1979721" y="2194666"/>
            <a:ext cx="646331" cy="2636211"/>
            <a:chOff x="9643117" y="2194668"/>
            <a:chExt cx="3476982" cy="2636211"/>
          </a:xfrm>
        </p:grpSpPr>
        <p:sp>
          <p:nvSpPr>
            <p:cNvPr id="41" name="TextBox 40">
              <a:extLst>
                <a:ext uri="{FF2B5EF4-FFF2-40B4-BE49-F238E27FC236}">
                  <a16:creationId xmlns:a16="http://schemas.microsoft.com/office/drawing/2014/main" id="{90DCA374-CD21-448B-8791-8A04A9A9A552}"/>
                </a:ext>
              </a:extLst>
            </p:cNvPr>
            <p:cNvSpPr txBox="1"/>
            <p:nvPr/>
          </p:nvSpPr>
          <p:spPr>
            <a:xfrm rot="16200000">
              <a:off x="10063502" y="1774283"/>
              <a:ext cx="2636211" cy="3476982"/>
            </a:xfrm>
            <a:prstGeom prst="rect">
              <a:avLst/>
            </a:prstGeom>
            <a:noFill/>
          </p:spPr>
          <p:txBody>
            <a:bodyPr wrap="square" rtlCol="0">
              <a:spAutoFit/>
            </a:bodyPr>
            <a:lstStyle/>
            <a:p>
              <a:pPr algn="ctr"/>
              <a:endParaRPr lang="en-US" sz="3600" b="1" dirty="0">
                <a:solidFill>
                  <a:srgbClr val="F0EEF0"/>
                </a:solidFill>
                <a:latin typeface="Tw Cen MT" panose="020B0602020104020603" pitchFamily="34" charset="0"/>
              </a:endParaRPr>
            </a:p>
          </p:txBody>
        </p:sp>
        <p:pic>
          <p:nvPicPr>
            <p:cNvPr id="42" name="Picture 41">
              <a:extLst>
                <a:ext uri="{FF2B5EF4-FFF2-40B4-BE49-F238E27FC236}">
                  <a16:creationId xmlns:a16="http://schemas.microsoft.com/office/drawing/2014/main" id="{83A620A7-5483-4447-9670-0F8D67F362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sp>
        <p:nvSpPr>
          <p:cNvPr id="84" name="Rectangle 83">
            <a:extLst>
              <a:ext uri="{FF2B5EF4-FFF2-40B4-BE49-F238E27FC236}">
                <a16:creationId xmlns:a16="http://schemas.microsoft.com/office/drawing/2014/main" id="{3C6BBB46-3AAE-49B1-8F56-3535CC357FEB}"/>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ontent Placeholder 1"/>
          <p:cNvSpPr txBox="1">
            <a:spLocks/>
          </p:cNvSpPr>
          <p:nvPr/>
        </p:nvSpPr>
        <p:spPr>
          <a:xfrm>
            <a:off x="885217" y="1475715"/>
            <a:ext cx="10437779" cy="431224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US" sz="2000" dirty="0" smtClean="0">
              <a:latin typeface="Tw Cen MT" panose="020B0602020104020603" pitchFamily="34" charset="0"/>
            </a:endParaRPr>
          </a:p>
          <a:p>
            <a:pPr algn="just"/>
            <a:r>
              <a:rPr lang="en-US" sz="2000" dirty="0" smtClean="0">
                <a:latin typeface="Times New Roman" panose="02020603050405020304" pitchFamily="18" charset="0"/>
                <a:cs typeface="Times New Roman" panose="02020603050405020304" pitchFamily="18" charset="0"/>
              </a:rPr>
              <a:t>The</a:t>
            </a:r>
            <a:r>
              <a:rPr lang="en-US" sz="2000" dirty="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AIVA</a:t>
            </a:r>
            <a:r>
              <a:rPr lang="en-US" sz="2000" dirty="0">
                <a:latin typeface="Times New Roman" panose="02020603050405020304" pitchFamily="18" charset="0"/>
                <a:cs typeface="Times New Roman" panose="02020603050405020304" pitchFamily="18" charset="0"/>
              </a:rPr>
              <a:t> is a </a:t>
            </a:r>
            <a:r>
              <a:rPr lang="en-US" sz="2000" dirty="0" smtClean="0">
                <a:latin typeface="Times New Roman" panose="02020603050405020304" pitchFamily="18" charset="0"/>
                <a:cs typeface="Times New Roman" panose="02020603050405020304" pitchFamily="18" charset="0"/>
              </a:rPr>
              <a:t>Virtual Assistant Virtual</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powered by Artificial Intelligence</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What AIVA can do?</a:t>
            </a:r>
          </a:p>
          <a:p>
            <a:pPr algn="just">
              <a:buFont typeface="Wingdings" panose="05000000000000000000" pitchFamily="2" charset="2"/>
              <a:buChar char="§"/>
            </a:pPr>
            <a:r>
              <a:rPr lang="en-US" sz="2000" dirty="0" smtClean="0">
                <a:latin typeface="Times New Roman" panose="02020603050405020304" pitchFamily="18" charset="0"/>
                <a:cs typeface="Times New Roman" panose="02020603050405020304" pitchFamily="18" charset="0"/>
              </a:rPr>
              <a:t>It is able to search the Internet, as if the user gives any query to AIVA it automatically goes to the Internet and get the best fit result for the user’s query by saying search in the starting of the query.</a:t>
            </a:r>
          </a:p>
          <a:p>
            <a:pPr algn="just">
              <a:buFont typeface="Wingdings" panose="05000000000000000000" pitchFamily="2" charset="2"/>
              <a:buChar char="§"/>
            </a:pPr>
            <a:r>
              <a:rPr lang="en-US" sz="2000" dirty="0" smtClean="0">
                <a:latin typeface="Times New Roman" panose="02020603050405020304" pitchFamily="18" charset="0"/>
                <a:cs typeface="Times New Roman" panose="02020603050405020304" pitchFamily="18" charset="0"/>
              </a:rPr>
              <a:t>AIVA can post comments on the social media websites such as Facebook, Twitter, etc. By just few simple commands.</a:t>
            </a:r>
          </a:p>
          <a:p>
            <a:pPr algn="just">
              <a:buFont typeface="Wingdings" panose="05000000000000000000" pitchFamily="2" charset="2"/>
              <a:buChar char="§"/>
            </a:pPr>
            <a:r>
              <a:rPr lang="en-US" sz="2000" dirty="0" smtClean="0">
                <a:latin typeface="Times New Roman" panose="02020603050405020304" pitchFamily="18" charset="0"/>
                <a:cs typeface="Times New Roman" panose="02020603050405020304" pitchFamily="18" charset="0"/>
              </a:rPr>
              <a:t>User can get the talk back responsive solution for the respective query.</a:t>
            </a:r>
          </a:p>
          <a:p>
            <a:pPr algn="just">
              <a:buFont typeface="Wingdings" panose="05000000000000000000" pitchFamily="2" charset="2"/>
              <a:buChar char="§"/>
            </a:pPr>
            <a:r>
              <a:rPr lang="en-US" sz="2000" dirty="0" smtClean="0">
                <a:latin typeface="Times New Roman" panose="02020603050405020304" pitchFamily="18" charset="0"/>
                <a:cs typeface="Times New Roman" panose="02020603050405020304" pitchFamily="18" charset="0"/>
              </a:rPr>
              <a:t>It can open and launch web-applications and the local storage of the user computer. </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AIVA is the user friendly AI assistant to make the communication more easier between the user and the machine</a:t>
            </a:r>
            <a:r>
              <a:rPr lang="en-US" sz="2000" dirty="0" smtClean="0">
                <a:latin typeface="Tw Cen MT" panose="020B0602020104020603" pitchFamily="34" charset="0"/>
              </a:rPr>
              <a:t>.</a:t>
            </a:r>
          </a:p>
        </p:txBody>
      </p:sp>
      <p:sp>
        <p:nvSpPr>
          <p:cNvPr id="51" name="Google Shape;68;p15"/>
          <p:cNvSpPr txBox="1"/>
          <p:nvPr/>
        </p:nvSpPr>
        <p:spPr>
          <a:xfrm>
            <a:off x="885216" y="531438"/>
            <a:ext cx="10437779" cy="76552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4400" b="1" u="sng" dirty="0">
                <a:solidFill>
                  <a:schemeClr val="accent3"/>
                </a:solidFill>
                <a:latin typeface="Times New Roman" panose="02020603050405020304" pitchFamily="18" charset="0"/>
                <a:cs typeface="Times New Roman" panose="02020603050405020304" pitchFamily="18" charset="0"/>
              </a:rPr>
              <a:t>Introduction</a:t>
            </a:r>
            <a:endParaRPr sz="4400" b="1" u="sng" dirty="0">
              <a:solidFill>
                <a:schemeClr val="accent3"/>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6110401"/>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3C6BBB46-3AAE-49B1-8F56-3535CC357FEB}"/>
              </a:ext>
            </a:extLst>
          </p:cNvPr>
          <p:cNvSpPr/>
          <p:nvPr/>
        </p:nvSpPr>
        <p:spPr>
          <a:xfrm>
            <a:off x="-9338304" y="-176719"/>
            <a:ext cx="5781368" cy="6925637"/>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ontent Placeholder 1"/>
          <p:cNvSpPr txBox="1">
            <a:spLocks/>
          </p:cNvSpPr>
          <p:nvPr/>
        </p:nvSpPr>
        <p:spPr>
          <a:xfrm>
            <a:off x="1129971" y="1819747"/>
            <a:ext cx="7980903" cy="485265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2000" dirty="0" smtClean="0">
              <a:latin typeface="Tw Cen MT" panose="020B0602020104020603" pitchFamily="34" charset="0"/>
            </a:endParaRPr>
          </a:p>
        </p:txBody>
      </p:sp>
      <p:sp>
        <p:nvSpPr>
          <p:cNvPr id="51" name="Google Shape;68;p15"/>
          <p:cNvSpPr txBox="1"/>
          <p:nvPr/>
        </p:nvSpPr>
        <p:spPr>
          <a:xfrm>
            <a:off x="486384" y="462395"/>
            <a:ext cx="11225718" cy="76552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4400" b="1" u="sng" dirty="0" smtClean="0">
                <a:solidFill>
                  <a:schemeClr val="accent3"/>
                </a:solidFill>
                <a:latin typeface="Times New Roman" panose="02020603050405020304" pitchFamily="18" charset="0"/>
                <a:cs typeface="Times New Roman" panose="02020603050405020304" pitchFamily="18" charset="0"/>
              </a:rPr>
              <a:t>WorkFlow</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26" name="Rectangle 25"/>
          <p:cNvSpPr/>
          <p:nvPr/>
        </p:nvSpPr>
        <p:spPr>
          <a:xfrm>
            <a:off x="2670581" y="1746456"/>
            <a:ext cx="1826163" cy="6296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Audio command</a:t>
            </a:r>
            <a:endParaRPr lang="en-US" dirty="0"/>
          </a:p>
        </p:txBody>
      </p:sp>
      <p:sp>
        <p:nvSpPr>
          <p:cNvPr id="27" name="Down Arrow 26"/>
          <p:cNvSpPr/>
          <p:nvPr/>
        </p:nvSpPr>
        <p:spPr>
          <a:xfrm>
            <a:off x="3340285" y="2436608"/>
            <a:ext cx="490451" cy="78070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p:cNvSpPr/>
          <p:nvPr/>
        </p:nvSpPr>
        <p:spPr>
          <a:xfrm>
            <a:off x="2670581" y="3282892"/>
            <a:ext cx="1829963" cy="7655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Microprocessor</a:t>
            </a:r>
            <a:endParaRPr lang="en-US" dirty="0"/>
          </a:p>
        </p:txBody>
      </p:sp>
      <p:sp>
        <p:nvSpPr>
          <p:cNvPr id="29" name="Down Arrow 28"/>
          <p:cNvSpPr/>
          <p:nvPr/>
        </p:nvSpPr>
        <p:spPr>
          <a:xfrm>
            <a:off x="3340387" y="4108962"/>
            <a:ext cx="490349" cy="74807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p:cNvSpPr/>
          <p:nvPr/>
        </p:nvSpPr>
        <p:spPr>
          <a:xfrm>
            <a:off x="2670581" y="4922611"/>
            <a:ext cx="1829963" cy="9237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Speech Recognition Module</a:t>
            </a:r>
            <a:endParaRPr lang="en-US" dirty="0"/>
          </a:p>
        </p:txBody>
      </p:sp>
      <p:sp>
        <p:nvSpPr>
          <p:cNvPr id="31" name="Right Arrow 30"/>
          <p:cNvSpPr/>
          <p:nvPr/>
        </p:nvSpPr>
        <p:spPr>
          <a:xfrm>
            <a:off x="4617318" y="5114339"/>
            <a:ext cx="723562" cy="4556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5457655" y="4806745"/>
            <a:ext cx="1666283" cy="10708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Central Processor</a:t>
            </a:r>
            <a:endParaRPr lang="en-US" dirty="0"/>
          </a:p>
        </p:txBody>
      </p:sp>
      <p:sp>
        <p:nvSpPr>
          <p:cNvPr id="67" name="Right Arrow 66"/>
          <p:cNvSpPr/>
          <p:nvPr/>
        </p:nvSpPr>
        <p:spPr>
          <a:xfrm>
            <a:off x="7229222" y="5156648"/>
            <a:ext cx="723562" cy="4556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8081049" y="5002918"/>
            <a:ext cx="1519871" cy="6784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Routines</a:t>
            </a:r>
            <a:endParaRPr lang="en-US" dirty="0"/>
          </a:p>
        </p:txBody>
      </p:sp>
    </p:spTree>
    <p:extLst>
      <p:ext uri="{BB962C8B-B14F-4D97-AF65-F5344CB8AC3E}">
        <p14:creationId xmlns:p14="http://schemas.microsoft.com/office/powerpoint/2010/main" val="307712887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nodePh="1">
                                  <p:stCondLst>
                                    <p:cond delay="0"/>
                                  </p:stCondLst>
                                  <p:endCondLst>
                                    <p:cond evt="begin" delay="0">
                                      <p:tn val="5"/>
                                    </p:cond>
                                  </p:endCondLst>
                                  <p:childTnLst>
                                    <p:set>
                                      <p:cBhvr>
                                        <p:cTn id="6" dur="1" fill="hold">
                                          <p:stCondLst>
                                            <p:cond delay="0"/>
                                          </p:stCondLst>
                                        </p:cTn>
                                        <p:tgtEl>
                                          <p:spTgt spid="50">
                                            <p:txEl>
                                              <p:pRg st="0" end="0"/>
                                            </p:txEl>
                                          </p:spTgt>
                                        </p:tgtEl>
                                        <p:attrNameLst>
                                          <p:attrName>style.visibility</p:attrName>
                                        </p:attrNameLst>
                                      </p:cBhvr>
                                      <p:to>
                                        <p:strVal val="visible"/>
                                      </p:to>
                                    </p:set>
                                    <p:animEffect transition="in" filter="fade">
                                      <p:cBhvr>
                                        <p:cTn id="7" dur="1000"/>
                                        <p:tgtEl>
                                          <p:spTgt spid="50">
                                            <p:txEl>
                                              <p:pRg st="0" end="0"/>
                                            </p:txEl>
                                          </p:spTgt>
                                        </p:tgtEl>
                                      </p:cBhvr>
                                    </p:animEffect>
                                    <p:anim calcmode="lin" valueType="num">
                                      <p:cBhvr>
                                        <p:cTn id="8" dur="1000" fill="hold"/>
                                        <p:tgtEl>
                                          <p:spTgt spid="5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1155" y="498462"/>
            <a:ext cx="9276005" cy="5874057"/>
          </a:xfrm>
          <a:prstGeom prst="rect">
            <a:avLst/>
          </a:prstGeom>
        </p:spPr>
      </p:pic>
    </p:spTree>
    <p:extLst>
      <p:ext uri="{BB962C8B-B14F-4D97-AF65-F5344CB8AC3E}">
        <p14:creationId xmlns:p14="http://schemas.microsoft.com/office/powerpoint/2010/main" val="32619540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87E322DA-3D39-4A36-A521-33E75DDBFF71}"/>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Google Shape;68;p15"/>
          <p:cNvSpPr txBox="1"/>
          <p:nvPr/>
        </p:nvSpPr>
        <p:spPr>
          <a:xfrm>
            <a:off x="1070043" y="567732"/>
            <a:ext cx="10058399" cy="76552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IN" sz="4400" b="1" u="sng" dirty="0">
                <a:solidFill>
                  <a:schemeClr val="accent3"/>
                </a:solidFill>
                <a:latin typeface="Times New Roman" panose="02020603050405020304" pitchFamily="18" charset="0"/>
                <a:cs typeface="Times New Roman" panose="02020603050405020304" pitchFamily="18" charset="0"/>
              </a:rPr>
              <a:t>L</a:t>
            </a:r>
            <a:r>
              <a:rPr lang="en" sz="4400" b="1" u="sng" dirty="0" smtClean="0">
                <a:solidFill>
                  <a:schemeClr val="accent3"/>
                </a:solidFill>
                <a:latin typeface="Times New Roman" panose="02020603050405020304" pitchFamily="18" charset="0"/>
                <a:cs typeface="Times New Roman" panose="02020603050405020304" pitchFamily="18" charset="0"/>
              </a:rPr>
              <a:t>iterature Survey</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34" name="Content Placeholder 1"/>
          <p:cNvSpPr txBox="1">
            <a:spLocks/>
          </p:cNvSpPr>
          <p:nvPr/>
        </p:nvSpPr>
        <p:spPr>
          <a:xfrm>
            <a:off x="1070043" y="1633975"/>
            <a:ext cx="10058399" cy="48052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2000" dirty="0" smtClean="0">
              <a:latin typeface="Tw Cen MT" panose="020B0602020104020603" pitchFamily="34" charset="0"/>
            </a:endParaRPr>
          </a:p>
          <a:p>
            <a:pPr algn="just"/>
            <a:r>
              <a:rPr lang="en-US" sz="2000" dirty="0" smtClean="0">
                <a:latin typeface="Times New Roman" panose="02020603050405020304" pitchFamily="18" charset="0"/>
                <a:cs typeface="Times New Roman" panose="02020603050405020304" pitchFamily="18" charset="0"/>
              </a:rPr>
              <a:t>There are few more assistants like Alexa, Cortana, and Google Assistant but non of them are able to do the stuffs such as interacting on the social media sites.</a:t>
            </a:r>
          </a:p>
          <a:p>
            <a:pPr algn="just"/>
            <a:r>
              <a:rPr lang="en-US" sz="2000" dirty="0" smtClean="0">
                <a:latin typeface="Times New Roman" panose="02020603050405020304" pitchFamily="18" charset="0"/>
                <a:cs typeface="Times New Roman" panose="02020603050405020304" pitchFamily="18" charset="0"/>
              </a:rPr>
              <a:t>Other assistants available now are not able to manage user local storage data instead of Microsoft Cortana.</a:t>
            </a:r>
          </a:p>
          <a:p>
            <a:pPr algn="just"/>
            <a:r>
              <a:rPr lang="en-US" sz="2000" dirty="0" smtClean="0">
                <a:latin typeface="Times New Roman" panose="02020603050405020304" pitchFamily="18" charset="0"/>
                <a:cs typeface="Times New Roman" panose="02020603050405020304" pitchFamily="18" charset="0"/>
              </a:rPr>
              <a:t>If one is able to do storage work than other is not able  to do so and vise versa but Blue is an AI that will do both the tasks easily.</a:t>
            </a:r>
          </a:p>
          <a:p>
            <a:pPr algn="just"/>
            <a:r>
              <a:rPr lang="en-US" sz="2000" dirty="0" smtClean="0">
                <a:latin typeface="Times New Roman" panose="02020603050405020304" pitchFamily="18" charset="0"/>
                <a:cs typeface="Times New Roman" panose="02020603050405020304" pitchFamily="18" charset="0"/>
              </a:rPr>
              <a:t>A Survey was done which shows that the user familiar with assistants are more creative and able to do their work faster.</a:t>
            </a:r>
          </a:p>
          <a:p>
            <a:pPr algn="just"/>
            <a:endParaRPr lang="en-US" sz="2000" dirty="0">
              <a:latin typeface="Tw Cen MT" panose="020B0602020104020603" pitchFamily="34" charset="0"/>
            </a:endParaRPr>
          </a:p>
        </p:txBody>
      </p:sp>
    </p:spTree>
    <p:extLst>
      <p:ext uri="{BB962C8B-B14F-4D97-AF65-F5344CB8AC3E}">
        <p14:creationId xmlns:p14="http://schemas.microsoft.com/office/powerpoint/2010/main" val="3182680589"/>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10720016"/>
              </p:ext>
            </p:extLst>
          </p:nvPr>
        </p:nvGraphicFramePr>
        <p:xfrm>
          <a:off x="2022947" y="1280979"/>
          <a:ext cx="8128000" cy="3411910"/>
        </p:xfrm>
        <a:graphic>
          <a:graphicData uri="http://schemas.openxmlformats.org/drawingml/2006/table">
            <a:tbl>
              <a:tblPr firstRow="1" bandRow="1">
                <a:tableStyleId>{7DF18680-E054-41AD-8BC1-D1AEF772440D}</a:tableStyleId>
              </a:tblPr>
              <a:tblGrid>
                <a:gridCol w="4070036">
                  <a:extLst>
                    <a:ext uri="{9D8B030D-6E8A-4147-A177-3AD203B41FA5}">
                      <a16:colId xmlns:a16="http://schemas.microsoft.com/office/drawing/2014/main" val="20000"/>
                    </a:ext>
                  </a:extLst>
                </a:gridCol>
                <a:gridCol w="4057964">
                  <a:extLst>
                    <a:ext uri="{9D8B030D-6E8A-4147-A177-3AD203B41FA5}">
                      <a16:colId xmlns:a16="http://schemas.microsoft.com/office/drawing/2014/main" val="20001"/>
                    </a:ext>
                  </a:extLst>
                </a:gridCol>
              </a:tblGrid>
              <a:tr h="1153154">
                <a:tc>
                  <a:txBody>
                    <a:bodyPr/>
                    <a:lstStyle/>
                    <a:p>
                      <a:pPr algn="ctr"/>
                      <a:r>
                        <a:rPr lang="en-US" sz="3200" b="1" dirty="0" smtClean="0"/>
                        <a:t>VIRTUAL ASSISTANT </a:t>
                      </a:r>
                      <a:endParaRPr lang="en-US" sz="3200" b="1" dirty="0"/>
                    </a:p>
                  </a:txBody>
                  <a:tcPr/>
                </a:tc>
                <a:tc>
                  <a:txBody>
                    <a:bodyPr/>
                    <a:lstStyle/>
                    <a:p>
                      <a:pPr algn="ctr"/>
                      <a:r>
                        <a:rPr lang="en-US" sz="3200" dirty="0" smtClean="0"/>
                        <a:t>USES</a:t>
                      </a:r>
                      <a:endParaRPr lang="en-US" sz="3200" dirty="0"/>
                    </a:p>
                  </a:txBody>
                  <a:tcPr/>
                </a:tc>
                <a:extLst>
                  <a:ext uri="{0D108BD9-81ED-4DB2-BD59-A6C34878D82A}">
                    <a16:rowId xmlns:a16="http://schemas.microsoft.com/office/drawing/2014/main" val="10000"/>
                  </a:ext>
                </a:extLst>
              </a:tr>
              <a:tr h="564689">
                <a:tc>
                  <a:txBody>
                    <a:bodyPr/>
                    <a:lstStyle/>
                    <a:p>
                      <a:pPr algn="ctr"/>
                      <a:r>
                        <a:rPr lang="en-US" dirty="0" smtClean="0"/>
                        <a:t>Apple</a:t>
                      </a:r>
                      <a:r>
                        <a:rPr lang="en-US" baseline="0" dirty="0" smtClean="0"/>
                        <a:t> </a:t>
                      </a:r>
                      <a:r>
                        <a:rPr lang="en-US" baseline="0" dirty="0" err="1" smtClean="0"/>
                        <a:t>Siri</a:t>
                      </a:r>
                      <a:endParaRPr lang="en-US" dirty="0"/>
                    </a:p>
                  </a:txBody>
                  <a:tcPr/>
                </a:tc>
                <a:tc>
                  <a:txBody>
                    <a:bodyPr/>
                    <a:lstStyle/>
                    <a:p>
                      <a:pPr algn="ctr"/>
                      <a:r>
                        <a:rPr lang="en-US" dirty="0" smtClean="0"/>
                        <a:t>34%</a:t>
                      </a:r>
                      <a:endParaRPr lang="en-US" dirty="0"/>
                    </a:p>
                  </a:txBody>
                  <a:tcPr/>
                </a:tc>
                <a:extLst>
                  <a:ext uri="{0D108BD9-81ED-4DB2-BD59-A6C34878D82A}">
                    <a16:rowId xmlns:a16="http://schemas.microsoft.com/office/drawing/2014/main" val="10001"/>
                  </a:ext>
                </a:extLst>
              </a:tr>
              <a:tr h="564689">
                <a:tc>
                  <a:txBody>
                    <a:bodyPr/>
                    <a:lstStyle/>
                    <a:p>
                      <a:pPr algn="ctr"/>
                      <a:r>
                        <a:rPr lang="en-US" dirty="0" smtClean="0"/>
                        <a:t>Google Assistant </a:t>
                      </a:r>
                    </a:p>
                  </a:txBody>
                  <a:tcPr/>
                </a:tc>
                <a:tc>
                  <a:txBody>
                    <a:bodyPr/>
                    <a:lstStyle/>
                    <a:p>
                      <a:pPr algn="ctr"/>
                      <a:r>
                        <a:rPr lang="en-US" dirty="0" smtClean="0"/>
                        <a:t>19%</a:t>
                      </a:r>
                      <a:endParaRPr lang="en-US" dirty="0"/>
                    </a:p>
                  </a:txBody>
                  <a:tcPr/>
                </a:tc>
                <a:extLst>
                  <a:ext uri="{0D108BD9-81ED-4DB2-BD59-A6C34878D82A}">
                    <a16:rowId xmlns:a16="http://schemas.microsoft.com/office/drawing/2014/main" val="10002"/>
                  </a:ext>
                </a:extLst>
              </a:tr>
              <a:tr h="564689">
                <a:tc>
                  <a:txBody>
                    <a:bodyPr/>
                    <a:lstStyle/>
                    <a:p>
                      <a:pPr algn="ctr"/>
                      <a:r>
                        <a:rPr lang="en-US" dirty="0" smtClean="0"/>
                        <a:t>Amazon Alexa </a:t>
                      </a:r>
                      <a:endParaRPr lang="en-US" dirty="0"/>
                    </a:p>
                  </a:txBody>
                  <a:tcPr/>
                </a:tc>
                <a:tc>
                  <a:txBody>
                    <a:bodyPr/>
                    <a:lstStyle/>
                    <a:p>
                      <a:pPr algn="ctr"/>
                      <a:r>
                        <a:rPr lang="en-US" dirty="0" smtClean="0"/>
                        <a:t>6%</a:t>
                      </a:r>
                      <a:endParaRPr lang="en-US" dirty="0"/>
                    </a:p>
                  </a:txBody>
                  <a:tcPr/>
                </a:tc>
                <a:extLst>
                  <a:ext uri="{0D108BD9-81ED-4DB2-BD59-A6C34878D82A}">
                    <a16:rowId xmlns:a16="http://schemas.microsoft.com/office/drawing/2014/main" val="10003"/>
                  </a:ext>
                </a:extLst>
              </a:tr>
              <a:tr h="564689">
                <a:tc>
                  <a:txBody>
                    <a:bodyPr/>
                    <a:lstStyle/>
                    <a:p>
                      <a:pPr algn="ctr"/>
                      <a:r>
                        <a:rPr lang="en-US" dirty="0" smtClean="0"/>
                        <a:t>Microsoft </a:t>
                      </a:r>
                      <a:r>
                        <a:rPr lang="en-US" dirty="0" err="1" smtClean="0"/>
                        <a:t>Cortana</a:t>
                      </a:r>
                      <a:r>
                        <a:rPr lang="en-US" dirty="0" smtClean="0"/>
                        <a:t> </a:t>
                      </a:r>
                    </a:p>
                  </a:txBody>
                  <a:tcPr/>
                </a:tc>
                <a:tc>
                  <a:txBody>
                    <a:bodyPr/>
                    <a:lstStyle/>
                    <a:p>
                      <a:pPr algn="ctr"/>
                      <a:r>
                        <a:rPr lang="en-US" dirty="0" smtClean="0"/>
                        <a:t>4%</a:t>
                      </a:r>
                      <a:endParaRPr lang="en-US" dirty="0"/>
                    </a:p>
                  </a:txBody>
                  <a:tcPr/>
                </a:tc>
                <a:extLst>
                  <a:ext uri="{0D108BD9-81ED-4DB2-BD59-A6C34878D82A}">
                    <a16:rowId xmlns:a16="http://schemas.microsoft.com/office/drawing/2014/main" val="10004"/>
                  </a:ext>
                </a:extLst>
              </a:tr>
            </a:tbl>
          </a:graphicData>
        </a:graphic>
      </p:graphicFrame>
      <p:sp>
        <p:nvSpPr>
          <p:cNvPr id="3" name="Rectangle 2"/>
          <p:cNvSpPr/>
          <p:nvPr/>
        </p:nvSpPr>
        <p:spPr>
          <a:xfrm>
            <a:off x="4303125" y="4937986"/>
            <a:ext cx="3567643" cy="461665"/>
          </a:xfrm>
          <a:prstGeom prst="rect">
            <a:avLst/>
          </a:prstGeom>
        </p:spPr>
        <p:txBody>
          <a:bodyPr wrap="none">
            <a:spAutoFit/>
          </a:bodyPr>
          <a:lstStyle/>
          <a:p>
            <a:pPr algn="ctr"/>
            <a:r>
              <a:rPr lang="en-US"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Uses of Virtual Assistant </a:t>
            </a:r>
          </a:p>
        </p:txBody>
      </p:sp>
    </p:spTree>
    <p:extLst>
      <p:ext uri="{BB962C8B-B14F-4D97-AF65-F5344CB8AC3E}">
        <p14:creationId xmlns:p14="http://schemas.microsoft.com/office/powerpoint/2010/main" val="33350699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990CE96C-B0E8-49CB-B717-EBFFECB66027}"/>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Google Shape;68;p15"/>
          <p:cNvSpPr txBox="1"/>
          <p:nvPr/>
        </p:nvSpPr>
        <p:spPr>
          <a:xfrm>
            <a:off x="1079770" y="624688"/>
            <a:ext cx="10077856" cy="861211"/>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IN" sz="4400" b="1" u="sng" dirty="0" smtClean="0">
                <a:solidFill>
                  <a:schemeClr val="accent3"/>
                </a:solidFill>
                <a:latin typeface="Times New Roman" panose="02020603050405020304" pitchFamily="18" charset="0"/>
                <a:cs typeface="Times New Roman" panose="02020603050405020304" pitchFamily="18" charset="0"/>
              </a:rPr>
              <a:t>Problem</a:t>
            </a:r>
            <a:r>
              <a:rPr lang="en-IN" sz="4400" b="1" u="sng" dirty="0" smtClean="0">
                <a:solidFill>
                  <a:srgbClr val="5D7373"/>
                </a:solidFill>
                <a:latin typeface="Times New Roman" panose="02020603050405020304" pitchFamily="18" charset="0"/>
                <a:cs typeface="Times New Roman" panose="02020603050405020304" pitchFamily="18" charset="0"/>
              </a:rPr>
              <a:t> </a:t>
            </a:r>
            <a:r>
              <a:rPr lang="en-IN" sz="4400" b="1" u="sng" dirty="0" smtClean="0">
                <a:solidFill>
                  <a:schemeClr val="accent3"/>
                </a:solidFill>
                <a:latin typeface="Times New Roman" panose="02020603050405020304" pitchFamily="18" charset="0"/>
                <a:cs typeface="Times New Roman" panose="02020603050405020304" pitchFamily="18" charset="0"/>
              </a:rPr>
              <a:t>Statements</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68" name="Content Placeholder 1"/>
          <p:cNvSpPr txBox="1">
            <a:spLocks/>
          </p:cNvSpPr>
          <p:nvPr/>
        </p:nvSpPr>
        <p:spPr>
          <a:xfrm>
            <a:off x="1079770" y="1622086"/>
            <a:ext cx="10077856" cy="43083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2000" dirty="0" smtClean="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As we know that the machine working speed is many ways faster than the human so by the research it is proven that humans are more faster in verbal than performing tasks.</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Visually </a:t>
            </a:r>
            <a:r>
              <a:rPr lang="en-US" sz="2000" dirty="0">
                <a:latin typeface="Times New Roman" panose="02020603050405020304" pitchFamily="18" charset="0"/>
                <a:cs typeface="Times New Roman" panose="02020603050405020304" pitchFamily="18" charset="0"/>
              </a:rPr>
              <a:t>disabled users also had problems working with </a:t>
            </a:r>
            <a:r>
              <a:rPr lang="en-US" sz="2000" dirty="0" smtClean="0">
                <a:latin typeface="Times New Roman" panose="02020603050405020304" pitchFamily="18" charset="0"/>
                <a:cs typeface="Times New Roman" panose="02020603050405020304" pitchFamily="18" charset="0"/>
              </a:rPr>
              <a:t>the Computers and they have to be dependent on others for their works so to help visually disabled user AIVA will be an huge advantages. </a:t>
            </a:r>
          </a:p>
          <a:p>
            <a:pPr algn="just"/>
            <a:r>
              <a:rPr lang="en-US" sz="2000" dirty="0" smtClean="0">
                <a:latin typeface="Times New Roman" panose="02020603050405020304" pitchFamily="18" charset="0"/>
                <a:cs typeface="Times New Roman" panose="02020603050405020304" pitchFamily="18" charset="0"/>
              </a:rPr>
              <a:t>User find it more interesting when interacting with an responsive program or like an assistant that can make their work easier and reduces their work of doing each and every thing by themselves.</a:t>
            </a:r>
          </a:p>
          <a:p>
            <a:pPr algn="just"/>
            <a:r>
              <a:rPr lang="en-US" sz="2000" dirty="0" smtClean="0">
                <a:latin typeface="Times New Roman" panose="02020603050405020304" pitchFamily="18" charset="0"/>
                <a:cs typeface="Times New Roman" panose="02020603050405020304" pitchFamily="18" charset="0"/>
              </a:rPr>
              <a:t>Now a days human beings are getting too lazy and everyone need an assistant for their work so Blue is going to be the perfect voice AI assistant for such users.</a:t>
            </a:r>
          </a:p>
          <a:p>
            <a:pPr algn="just"/>
            <a:endParaRPr lang="en-US" sz="2000" dirty="0" smtClean="0">
              <a:latin typeface="Tw Cen MT" panose="020B0602020104020603" pitchFamily="34" charset="0"/>
            </a:endParaRPr>
          </a:p>
        </p:txBody>
      </p:sp>
    </p:spTree>
    <p:extLst>
      <p:ext uri="{BB962C8B-B14F-4D97-AF65-F5344CB8AC3E}">
        <p14:creationId xmlns:p14="http://schemas.microsoft.com/office/powerpoint/2010/main" val="202937609"/>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Google Shape;68;p15"/>
          <p:cNvSpPr txBox="1"/>
          <p:nvPr/>
        </p:nvSpPr>
        <p:spPr>
          <a:xfrm>
            <a:off x="1061884" y="570367"/>
            <a:ext cx="10087897" cy="1017889"/>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4400" b="1" u="sng" dirty="0" smtClean="0">
                <a:solidFill>
                  <a:schemeClr val="accent3"/>
                </a:solidFill>
                <a:latin typeface="Times New Roman" panose="02020603050405020304" pitchFamily="18" charset="0"/>
                <a:cs typeface="Times New Roman" panose="02020603050405020304" pitchFamily="18" charset="0"/>
              </a:rPr>
              <a:t>Objectives</a:t>
            </a:r>
            <a:endParaRPr sz="4400" b="1" u="sng" dirty="0">
              <a:solidFill>
                <a:schemeClr val="accent3"/>
              </a:solidFill>
              <a:latin typeface="Times New Roman" panose="02020603050405020304" pitchFamily="18" charset="0"/>
              <a:cs typeface="Times New Roman" panose="02020603050405020304" pitchFamily="18" charset="0"/>
            </a:endParaRPr>
          </a:p>
        </p:txBody>
      </p:sp>
      <p:sp>
        <p:nvSpPr>
          <p:cNvPr id="68" name="Content Placeholder 1"/>
          <p:cNvSpPr txBox="1">
            <a:spLocks/>
          </p:cNvSpPr>
          <p:nvPr/>
        </p:nvSpPr>
        <p:spPr>
          <a:xfrm>
            <a:off x="432381" y="1414467"/>
            <a:ext cx="7980903" cy="480526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2000" dirty="0">
              <a:latin typeface="Tw Cen MT" panose="020B0602020104020603" pitchFamily="34" charset="0"/>
            </a:endParaRPr>
          </a:p>
        </p:txBody>
      </p:sp>
      <p:sp>
        <p:nvSpPr>
          <p:cNvPr id="69" name="Content Placeholder 1"/>
          <p:cNvSpPr txBox="1">
            <a:spLocks/>
          </p:cNvSpPr>
          <p:nvPr/>
        </p:nvSpPr>
        <p:spPr>
          <a:xfrm>
            <a:off x="1061884" y="1588255"/>
            <a:ext cx="10087897" cy="477321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000" dirty="0" smtClean="0">
                <a:latin typeface="Times New Roman" panose="02020603050405020304" pitchFamily="18" charset="0"/>
                <a:cs typeface="Times New Roman" panose="02020603050405020304" pitchFamily="18" charset="0"/>
              </a:rPr>
              <a:t>AIVA should be able to work with variety of commands.</a:t>
            </a:r>
          </a:p>
          <a:p>
            <a:pPr algn="just"/>
            <a:r>
              <a:rPr lang="en-US" sz="2000" dirty="0" smtClean="0">
                <a:latin typeface="Times New Roman" panose="02020603050405020304" pitchFamily="18" charset="0"/>
                <a:cs typeface="Times New Roman" panose="02020603050405020304" pitchFamily="18" charset="0"/>
              </a:rPr>
              <a:t>Opening and launching social media applications can be done easily just by using commands. </a:t>
            </a:r>
            <a:r>
              <a:rPr lang="en-US" sz="2000" dirty="0">
                <a:latin typeface="Times New Roman" panose="02020603050405020304" pitchFamily="18" charset="0"/>
                <a:cs typeface="Times New Roman" panose="02020603050405020304" pitchFamily="18" charset="0"/>
              </a:rPr>
              <a:t>P</a:t>
            </a:r>
            <a:r>
              <a:rPr lang="en-US" sz="2000" dirty="0" smtClean="0">
                <a:latin typeface="Times New Roman" panose="02020603050405020304" pitchFamily="18" charset="0"/>
                <a:cs typeface="Times New Roman" panose="02020603050405020304" pitchFamily="18" charset="0"/>
              </a:rPr>
              <a:t>osting things on social media by voice command and can login\logout of social media websites by the commands.</a:t>
            </a:r>
          </a:p>
          <a:p>
            <a:pPr algn="just"/>
            <a:r>
              <a:rPr lang="en-US" sz="2000" dirty="0" smtClean="0">
                <a:latin typeface="Times New Roman" panose="02020603050405020304" pitchFamily="18" charset="0"/>
                <a:cs typeface="Times New Roman" panose="02020603050405020304" pitchFamily="18" charset="0"/>
              </a:rPr>
              <a:t>Help the user with finding results available on the Internet by just asking AIVA all the questions like what, who, why, when.</a:t>
            </a:r>
          </a:p>
          <a:p>
            <a:pPr algn="just"/>
            <a:r>
              <a:rPr lang="en-US" sz="2000" dirty="0" smtClean="0">
                <a:latin typeface="Times New Roman" panose="02020603050405020304" pitchFamily="18" charset="0"/>
                <a:cs typeface="Times New Roman" panose="02020603050405020304" pitchFamily="18" charset="0"/>
              </a:rPr>
              <a:t>To perform operations like deleting, creating new files on the local storage and also opening folders of the user.</a:t>
            </a:r>
          </a:p>
          <a:p>
            <a:pPr algn="just"/>
            <a:r>
              <a:rPr lang="en-US" sz="2000" dirty="0" smtClean="0">
                <a:latin typeface="Times New Roman" panose="02020603050405020304" pitchFamily="18" charset="0"/>
                <a:cs typeface="Times New Roman" panose="02020603050405020304" pitchFamily="18" charset="0"/>
              </a:rPr>
              <a:t>AIVA will also be able to play song and videos on both local storage and Internet by saying play command and the name of the song with it.</a:t>
            </a:r>
          </a:p>
          <a:p>
            <a:pPr algn="just"/>
            <a:r>
              <a:rPr lang="en-US" sz="2000" dirty="0" smtClean="0">
                <a:latin typeface="Times New Roman" panose="02020603050405020304" pitchFamily="18" charset="0"/>
                <a:cs typeface="Times New Roman" panose="02020603050405020304" pitchFamily="18" charset="0"/>
              </a:rPr>
              <a:t>User can any time get the latest climate condition around him\her just by asking AIVA what is the temperature now.</a:t>
            </a:r>
          </a:p>
          <a:p>
            <a:pPr algn="just"/>
            <a:r>
              <a:rPr lang="en-US" sz="2000" dirty="0" smtClean="0">
                <a:latin typeface="Times New Roman" panose="02020603050405020304" pitchFamily="18" charset="0"/>
                <a:cs typeface="Times New Roman" panose="02020603050405020304" pitchFamily="18" charset="0"/>
              </a:rPr>
              <a:t>AIVA is an AI assistant that automatically update itself with the trending things on the Internet.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498439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340</TotalTime>
  <Words>635</Words>
  <Application>Microsoft Office PowerPoint</Application>
  <PresentationFormat>Widescreen</PresentationFormat>
  <Paragraphs>116</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Garamond</vt:lpstr>
      <vt:lpstr>Symbol</vt:lpstr>
      <vt:lpstr>Tahoma</vt:lpstr>
      <vt:lpstr>Times New Roman</vt:lpstr>
      <vt:lpstr>Tw Cen MT</vt:lpstr>
      <vt:lpstr>Wingdings</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Deepak Shende</cp:lastModifiedBy>
  <cp:revision>38</cp:revision>
  <dcterms:created xsi:type="dcterms:W3CDTF">2019-02-12T14:46:35Z</dcterms:created>
  <dcterms:modified xsi:type="dcterms:W3CDTF">2019-03-24T19:59:23Z</dcterms:modified>
</cp:coreProperties>
</file>

<file path=docProps/thumbnail.jpeg>
</file>